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64" r:id="rId3"/>
    <p:sldId id="290" r:id="rId4"/>
    <p:sldId id="293" r:id="rId5"/>
    <p:sldId id="291" r:id="rId6"/>
    <p:sldId id="292" r:id="rId7"/>
    <p:sldId id="295" r:id="rId8"/>
    <p:sldId id="294" r:id="rId9"/>
    <p:sldId id="296" r:id="rId10"/>
    <p:sldId id="266" r:id="rId11"/>
    <p:sldId id="311" r:id="rId12"/>
    <p:sldId id="334" r:id="rId13"/>
    <p:sldId id="317" r:id="rId14"/>
    <p:sldId id="263" r:id="rId15"/>
    <p:sldId id="335" r:id="rId16"/>
    <p:sldId id="337" r:id="rId17"/>
    <p:sldId id="338" r:id="rId18"/>
    <p:sldId id="319" r:id="rId19"/>
    <p:sldId id="316" r:id="rId20"/>
    <p:sldId id="320" r:id="rId21"/>
    <p:sldId id="315" r:id="rId22"/>
    <p:sldId id="318" r:id="rId23"/>
    <p:sldId id="339" r:id="rId24"/>
    <p:sldId id="347" r:id="rId25"/>
    <p:sldId id="348" r:id="rId26"/>
    <p:sldId id="349" r:id="rId27"/>
    <p:sldId id="313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18" autoAdjust="0"/>
  </p:normalViewPr>
  <p:slideViewPr>
    <p:cSldViewPr snapToGrid="0">
      <p:cViewPr>
        <p:scale>
          <a:sx n="66" d="100"/>
          <a:sy n="66" d="100"/>
        </p:scale>
        <p:origin x="56" y="9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E600B-F595-4AB3-AFB0-C41535F4B9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8E8B5-19E4-4701-9F38-5FFAFE2A65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46F4E-E7F3-48E2-A6F0-290B274BD7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EDE9-872C-471C-8E4E-FB7E136C1A7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GIF"/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5.GIF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Relationship Id="rId3" Type="http://schemas.openxmlformats.org/officeDocument/2006/relationships/image" Target="../media/image31.GIF"/><Relationship Id="rId2" Type="http://schemas.openxmlformats.org/officeDocument/2006/relationships/image" Target="../media/image25.GIF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786755" y="1125220"/>
            <a:ext cx="6205220" cy="521208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zh-CN" sz="5400" b="1" cap="none" spc="0" dirty="0">
                <a:ln w="12700">
                  <a:solidFill>
                    <a:schemeClr val="accent6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类星露谷合作项目</a:t>
            </a:r>
            <a:endParaRPr lang="zh-CN" sz="5400" b="1" cap="none" spc="0" dirty="0">
              <a:ln w="12700">
                <a:solidFill>
                  <a:schemeClr val="accent6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  <a:p>
            <a:pPr algn="ctr"/>
            <a:r>
              <a:rPr lang="zh-CN" sz="5400" b="1" cap="none" spc="0" dirty="0">
                <a:ln w="12700">
                  <a:solidFill>
                    <a:schemeClr val="accent6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汇报展示</a:t>
            </a:r>
            <a:endParaRPr lang="zh-CN" sz="5400" b="1" cap="none" spc="0" dirty="0">
              <a:ln w="12700">
                <a:solidFill>
                  <a:schemeClr val="accent6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  <a:p>
            <a:pPr algn="ctr"/>
            <a:endParaRPr lang="en-US" altLang="zh-CN" sz="14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cap="none" spc="0" dirty="0">
                <a:solidFill>
                  <a:schemeClr val="tx1"/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2356215 </a:t>
            </a:r>
            <a:r>
              <a:rPr lang="zh-CN" altLang="en-US" cap="none" spc="0" dirty="0">
                <a:solidFill>
                  <a:schemeClr val="tx1"/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郑功灿（组长）</a:t>
            </a:r>
            <a:endParaRPr lang="zh-CN" altLang="en-US" cap="none" spc="0" dirty="0">
              <a:solidFill>
                <a:schemeClr val="tx1"/>
              </a:solidFill>
              <a:effectLst/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cap="none" spc="0" dirty="0">
                <a:solidFill>
                  <a:schemeClr val="tx1"/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2351716 </a:t>
            </a:r>
            <a:r>
              <a:rPr lang="zh-CN" altLang="en-US" cap="none" spc="0" dirty="0">
                <a:solidFill>
                  <a:schemeClr val="tx1"/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吴瑞翔</a:t>
            </a:r>
            <a:endParaRPr lang="zh-CN" altLang="en-US" cap="none" spc="0" dirty="0">
              <a:solidFill>
                <a:schemeClr val="tx1"/>
              </a:solidFill>
              <a:effectLst/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cap="none" spc="0" dirty="0">
                <a:solidFill>
                  <a:schemeClr val="tx1"/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2354171 </a:t>
            </a:r>
            <a:r>
              <a:rPr lang="zh-CN" altLang="en-US" cap="none" spc="0" dirty="0">
                <a:solidFill>
                  <a:schemeClr val="tx1"/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徐浩然</a:t>
            </a:r>
            <a:endParaRPr lang="zh-CN" altLang="en-US" cap="none" spc="0" dirty="0">
              <a:solidFill>
                <a:schemeClr val="tx1"/>
              </a:solidFill>
              <a:effectLst/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cap="none" spc="0" dirty="0">
                <a:solidFill>
                  <a:schemeClr val="tx1"/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2354098 </a:t>
            </a:r>
            <a:r>
              <a:rPr lang="zh-CN" altLang="en-US" cap="none" spc="0" dirty="0">
                <a:solidFill>
                  <a:schemeClr val="tx1"/>
                </a:solidFill>
                <a:effectLst/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于闻达</a:t>
            </a:r>
            <a:endParaRPr lang="zh-CN" altLang="en-US" cap="none" spc="0" dirty="0">
              <a:solidFill>
                <a:schemeClr val="tx1"/>
              </a:solidFill>
              <a:effectLst/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  <a:p>
            <a:pPr algn="l">
              <a:lnSpc>
                <a:spcPct val="110000"/>
              </a:lnSpc>
            </a:pPr>
            <a:endParaRPr lang="zh-CN" altLang="en-US" sz="16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 b="1" cap="none" spc="0" dirty="0">
                <a:solidFill>
                  <a:schemeClr val="tx1"/>
                </a:solidFill>
                <a:effectLst/>
                <a:latin typeface="Consolas" panose="020B0609020204030204" charset="0"/>
                <a:cs typeface="Consolas" panose="020B0609020204030204" charset="0"/>
              </a:rPr>
              <a:t>github:</a:t>
            </a:r>
            <a:r>
              <a:rPr lang="en-US" altLang="zh-CN" sz="1400" b="1" cap="none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zh-CN" sz="1400" cap="none" spc="0" dirty="0">
                <a:solidFill>
                  <a:schemeClr val="tx1"/>
                </a:solidFill>
                <a:effectLst/>
                <a:latin typeface="Consolas" panose="020B0609020204030204" charset="0"/>
                <a:cs typeface="Consolas" panose="020B0609020204030204" charset="0"/>
              </a:rPr>
              <a:t>https://github.com/Jonny-ee/StarDewValleyGame.git</a:t>
            </a:r>
            <a:endParaRPr lang="en-US" altLang="zh-CN" sz="1400" cap="none" spc="0" dirty="0">
              <a:solidFill>
                <a:schemeClr val="tx1"/>
              </a:solidFill>
              <a:effectLst/>
              <a:latin typeface="Consolas" panose="020B0609020204030204" charset="0"/>
              <a:cs typeface="Consolas" panose="020B0609020204030204" charset="0"/>
            </a:endParaRPr>
          </a:p>
          <a:p>
            <a:pPr algn="l">
              <a:lnSpc>
                <a:spcPct val="110000"/>
              </a:lnSpc>
            </a:pPr>
            <a:endParaRPr lang="en-US" altLang="zh-CN" sz="1400" b="1" cap="none" spc="0" dirty="0">
              <a:solidFill>
                <a:schemeClr val="tx1"/>
              </a:solidFill>
              <a:effectLst/>
              <a:latin typeface="Consolas" panose="020B0609020204030204" charset="0"/>
              <a:cs typeface="Consolas" panose="020B0609020204030204" charset="0"/>
            </a:endParaRPr>
          </a:p>
          <a:p>
            <a:pPr algn="l">
              <a:lnSpc>
                <a:spcPct val="110000"/>
              </a:lnSpc>
            </a:pPr>
            <a:endParaRPr lang="en-US" altLang="zh-CN" sz="14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1400" b="1" cap="none" spc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2024/12/22</a:t>
            </a:r>
            <a:endParaRPr lang="en-US" altLang="zh-CN" sz="1400" b="1" cap="none" spc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5200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2678381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3" name="直接箭头连接符 72"/>
          <p:cNvCxnSpPr/>
          <p:nvPr/>
        </p:nvCxnSpPr>
        <p:spPr>
          <a:xfrm>
            <a:off x="2222376" y="1424023"/>
            <a:ext cx="1" cy="458097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17503" y="1050246"/>
            <a:ext cx="1609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StartScene</a:t>
            </a:r>
            <a:endParaRPr lang="zh-CN" altLang="en-US" b="1" dirty="0"/>
          </a:p>
        </p:txBody>
      </p:sp>
      <p:cxnSp>
        <p:nvCxnSpPr>
          <p:cNvPr id="62" name="直接箭头连接符 61"/>
          <p:cNvCxnSpPr/>
          <p:nvPr/>
        </p:nvCxnSpPr>
        <p:spPr>
          <a:xfrm flipH="1" flipV="1">
            <a:off x="3027252" y="1233642"/>
            <a:ext cx="2287026" cy="2442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连接符: 肘形 63"/>
          <p:cNvCxnSpPr/>
          <p:nvPr/>
        </p:nvCxnSpPr>
        <p:spPr>
          <a:xfrm flipV="1">
            <a:off x="5113078" y="1236182"/>
            <a:ext cx="2944046" cy="2442"/>
          </a:xfrm>
          <a:prstGeom prst="bentConnector3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057124" y="1049611"/>
            <a:ext cx="2800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CharacterCreateScene</a:t>
            </a:r>
            <a:endParaRPr lang="zh-CN" altLang="en-US" b="1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499" y="1877675"/>
            <a:ext cx="2165527" cy="1193131"/>
          </a:xfrm>
          <a:prstGeom prst="rect">
            <a:avLst/>
          </a:prstGeom>
        </p:spPr>
      </p:pic>
      <p:cxnSp>
        <p:nvCxnSpPr>
          <p:cNvPr id="75" name="直接箭头连接符 74"/>
          <p:cNvCxnSpPr/>
          <p:nvPr/>
        </p:nvCxnSpPr>
        <p:spPr>
          <a:xfrm flipH="1">
            <a:off x="9457263" y="1419578"/>
            <a:ext cx="1" cy="458097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1424940" y="3417570"/>
            <a:ext cx="8555990" cy="3264535"/>
            <a:chOff x="730136" y="2929399"/>
            <a:chExt cx="8908361" cy="335909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3392" y="2950115"/>
              <a:ext cx="1722309" cy="171961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5611" y="3257484"/>
              <a:ext cx="1640776" cy="131724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066" y="2929399"/>
              <a:ext cx="1761049" cy="176104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136" y="4853375"/>
              <a:ext cx="1433187" cy="143512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0234" y="4893251"/>
              <a:ext cx="1537672" cy="139524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2485" y="4923722"/>
              <a:ext cx="2386012" cy="129442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66297" y="3087556"/>
              <a:ext cx="1770006" cy="147885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2518" y="4861918"/>
              <a:ext cx="1993183" cy="1418036"/>
            </a:xfrm>
            <a:prstGeom prst="rect">
              <a:avLst/>
            </a:prstGeom>
          </p:spPr>
        </p:pic>
      </p:grpSp>
      <p:cxnSp>
        <p:nvCxnSpPr>
          <p:cNvPr id="68" name="连接符: 肘形 67"/>
          <p:cNvCxnSpPr/>
          <p:nvPr/>
        </p:nvCxnSpPr>
        <p:spPr>
          <a:xfrm rot="5400000" flipV="1">
            <a:off x="5049520" y="1969770"/>
            <a:ext cx="1216025" cy="3175"/>
          </a:xfrm>
          <a:prstGeom prst="bentConnector3">
            <a:avLst>
              <a:gd name="adj1" fmla="val 50026"/>
            </a:avLst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852987" y="2579566"/>
            <a:ext cx="16097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/>
              <a:t>GameScene</a:t>
            </a:r>
            <a:endParaRPr lang="zh-CN" altLang="en-US" b="1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34" y="1886565"/>
            <a:ext cx="2071085" cy="12944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6535" y="405418"/>
            <a:ext cx="63482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场景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24718" y="996114"/>
            <a:ext cx="1256125" cy="477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Scene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5652646" y="2948658"/>
            <a:ext cx="1" cy="458097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2678381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570984" y="1321749"/>
            <a:ext cx="1256125" cy="477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Sprite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616457" y="2335361"/>
            <a:ext cx="1256125" cy="477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Tree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570689" y="2337104"/>
            <a:ext cx="1256125" cy="477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Chest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9265179" y="1769972"/>
            <a:ext cx="1" cy="566783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4622392" y="1757644"/>
            <a:ext cx="0" cy="662326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/>
          <p:cNvCxnSpPr>
            <a:endCxn id="37" idx="0"/>
          </p:cNvCxnSpPr>
          <p:nvPr/>
        </p:nvCxnSpPr>
        <p:spPr>
          <a:xfrm>
            <a:off x="5668010" y="1757680"/>
            <a:ext cx="5530850" cy="579120"/>
          </a:xfrm>
          <a:prstGeom prst="bentConnector2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/>
          <p:cNvCxnSpPr>
            <a:stCxn id="31" idx="2"/>
            <a:endCxn id="41" idx="0"/>
          </p:cNvCxnSpPr>
          <p:nvPr/>
        </p:nvCxnSpPr>
        <p:spPr>
          <a:xfrm rot="5400000">
            <a:off x="3677285" y="2729230"/>
            <a:ext cx="774065" cy="1130935"/>
          </a:xfrm>
          <a:prstGeom prst="bentConnector3">
            <a:avLst>
              <a:gd name="adj1" fmla="val 50041"/>
            </a:avLst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50599" y="1760855"/>
            <a:ext cx="6091476" cy="4977080"/>
            <a:chOff x="377183" y="1757681"/>
            <a:chExt cx="6091476" cy="4977080"/>
          </a:xfrm>
        </p:grpSpPr>
        <p:sp>
          <p:nvSpPr>
            <p:cNvPr id="30" name="矩形 29"/>
            <p:cNvSpPr/>
            <p:nvPr/>
          </p:nvSpPr>
          <p:spPr>
            <a:xfrm>
              <a:off x="377183" y="2411591"/>
              <a:ext cx="1256125" cy="477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Player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028063" y="2426771"/>
              <a:ext cx="1256125" cy="477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NPC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175646" y="2411606"/>
              <a:ext cx="1256125" cy="477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Ore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896494" y="3678669"/>
              <a:ext cx="3134281" cy="3056092"/>
              <a:chOff x="3005752" y="3565429"/>
              <a:chExt cx="3134281" cy="3056092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4883908" y="3579399"/>
                <a:ext cx="1256125" cy="4773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Lewis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3005752" y="3565429"/>
                <a:ext cx="3134281" cy="3056092"/>
                <a:chOff x="3005752" y="3565429"/>
                <a:chExt cx="3134281" cy="3056092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3006945" y="3565429"/>
                  <a:ext cx="1256125" cy="47739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</a:rPr>
                    <a:t>Chicken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3006945" y="4407347"/>
                  <a:ext cx="1256125" cy="47739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</a:rPr>
                    <a:t>Pig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3005752" y="5249265"/>
                  <a:ext cx="1256125" cy="47739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</a:rPr>
                    <a:t>Sleep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4883908" y="4400546"/>
                  <a:ext cx="1256125" cy="47739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</a:rPr>
                    <a:t>Alex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4883691" y="5272334"/>
                  <a:ext cx="1256125" cy="47739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</a:rPr>
                    <a:t>Marlon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4883585" y="6144122"/>
                  <a:ext cx="1256125" cy="47739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</a:rPr>
                    <a:t>Maru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51" name="连接符: 肘形 50"/>
            <p:cNvCxnSpPr>
              <a:endCxn id="30" idx="0"/>
            </p:cNvCxnSpPr>
            <p:nvPr/>
          </p:nvCxnSpPr>
          <p:spPr>
            <a:xfrm rot="10800000" flipV="1">
              <a:off x="1004484" y="1757681"/>
              <a:ext cx="5464175" cy="654050"/>
            </a:xfrm>
            <a:prstGeom prst="bentConnector2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2778378" y="1769973"/>
              <a:ext cx="0" cy="662326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肘形 58"/>
            <p:cNvCxnSpPr/>
            <p:nvPr/>
          </p:nvCxnSpPr>
          <p:spPr>
            <a:xfrm rot="5400000" flipV="1">
              <a:off x="4568104" y="2959101"/>
              <a:ext cx="822325" cy="661670"/>
            </a:xfrm>
            <a:prstGeom prst="bentConnector3">
              <a:avLst>
                <a:gd name="adj1" fmla="val 50000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885269" y="1769972"/>
            <a:ext cx="1256126" cy="3081006"/>
            <a:chOff x="7331991" y="1897932"/>
            <a:chExt cx="1256126" cy="3081006"/>
          </a:xfrm>
        </p:grpSpPr>
        <p:sp>
          <p:nvSpPr>
            <p:cNvPr id="33" name="矩形 32"/>
            <p:cNvSpPr/>
            <p:nvPr/>
          </p:nvSpPr>
          <p:spPr>
            <a:xfrm>
              <a:off x="7331992" y="2464882"/>
              <a:ext cx="1256125" cy="477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Crop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7331991" y="3680650"/>
              <a:ext cx="1256125" cy="1298288"/>
              <a:chOff x="7331992" y="3579656"/>
              <a:chExt cx="1256125" cy="1298288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331992" y="3579656"/>
                <a:ext cx="1256125" cy="4773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Tomato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331992" y="4400545"/>
                <a:ext cx="1256125" cy="4773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Corn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4" name="直接箭头连接符 53"/>
            <p:cNvCxnSpPr/>
            <p:nvPr/>
          </p:nvCxnSpPr>
          <p:spPr>
            <a:xfrm>
              <a:off x="7960054" y="1897932"/>
              <a:ext cx="0" cy="565389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33" idx="2"/>
              <a:endCxn id="48" idx="0"/>
            </p:cNvCxnSpPr>
            <p:nvPr/>
          </p:nvCxnSpPr>
          <p:spPr>
            <a:xfrm>
              <a:off x="7960055" y="2942281"/>
              <a:ext cx="0" cy="738505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48" idx="2"/>
              <a:endCxn id="49" idx="0"/>
            </p:cNvCxnSpPr>
            <p:nvPr/>
          </p:nvCxnSpPr>
          <p:spPr>
            <a:xfrm>
              <a:off x="7960054" y="4158049"/>
              <a:ext cx="0" cy="34349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箭头连接符 62"/>
          <p:cNvCxnSpPr/>
          <p:nvPr/>
        </p:nvCxnSpPr>
        <p:spPr>
          <a:xfrm>
            <a:off x="5364612" y="4162492"/>
            <a:ext cx="0" cy="34349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3524556" y="4170296"/>
            <a:ext cx="0" cy="34349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5338709" y="5016684"/>
            <a:ext cx="0" cy="34349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5338577" y="5888472"/>
            <a:ext cx="0" cy="34349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3524556" y="5042084"/>
            <a:ext cx="0" cy="34349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6535" y="405418"/>
            <a:ext cx="63482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类的继承关系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2678381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1586" y="339708"/>
            <a:ext cx="63482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界面设计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" y="1466215"/>
            <a:ext cx="7004050" cy="42265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97271" y="2643626"/>
            <a:ext cx="3657598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功能介绍</a:t>
            </a:r>
            <a:endParaRPr lang="zh-CN" altLang="en-US" sz="54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 useBgFill="1">
        <p:nvSpPr>
          <p:cNvPr id="3" name="任意多边形: 形状 8"/>
          <p:cNvSpPr/>
          <p:nvPr/>
        </p:nvSpPr>
        <p:spPr>
          <a:xfrm rot="18998380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" name="任意多边形: 形状 8"/>
          <p:cNvSpPr/>
          <p:nvPr/>
        </p:nvSpPr>
        <p:spPr>
          <a:xfrm rot="18998380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6250" y="405130"/>
            <a:ext cx="3253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农场相关功能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图片 5" descr="8d1eedd5e2be8cf23ab2eb52f7ec62a3 00_00_00-00_00_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727075"/>
            <a:ext cx="2348865" cy="1908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865" y="1306195"/>
            <a:ext cx="403987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农场的相关功能包括：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手持锄头时点击鼠标会将未开垦土地变成耕地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</a:rPr>
              <a:t>空手（工具图标隐藏时）靠近耕地提示按</a:t>
            </a:r>
            <a:r>
              <a:rPr lang="en-US" altLang="zh-CN" dirty="0">
                <a:solidFill>
                  <a:schemeClr val="bg1"/>
                </a:solidFill>
              </a:rPr>
              <a:t>p</a:t>
            </a:r>
            <a:r>
              <a:rPr lang="zh-CN" altLang="en-US" dirty="0">
                <a:solidFill>
                  <a:schemeClr val="bg1"/>
                </a:solidFill>
              </a:rPr>
              <a:t>键种植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·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手持斧头靠近成熟作物会提示按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h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键收获，收获后生成可拾取的掉落物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</a:rPr>
              <a:t>随着种植等级提升解锁作物类型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</a:rPr>
              <a:t>农作物的种类决定生长所需时间和水分需求，当水分图标提示缺水，未及时处理会导致作物死亡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</a:rPr>
              <a:t>· </a:t>
            </a:r>
            <a:r>
              <a:rPr lang="zh-CN" altLang="en-US" dirty="0">
                <a:solidFill>
                  <a:schemeClr val="bg1"/>
                </a:solidFill>
              </a:rPr>
              <a:t>添加虫害及解决虫害的小游戏（限时连续点击多次空格以解决虫害）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图片 7" descr="54c9fccddf71b3a035ea978806b6c4aa 00_00_00-00_00_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0" y="2834005"/>
            <a:ext cx="3069590" cy="1726565"/>
          </a:xfrm>
          <a:prstGeom prst="rect">
            <a:avLst/>
          </a:prstGeom>
        </p:spPr>
      </p:pic>
      <p:pic>
        <p:nvPicPr>
          <p:cNvPr id="9" name="图片 8" descr="屏幕录制 2024-12-22 193252 00_00_00-00_00_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850" y="4759325"/>
            <a:ext cx="4003040" cy="1351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" name="任意多边形: 形状 8"/>
          <p:cNvSpPr/>
          <p:nvPr/>
        </p:nvSpPr>
        <p:spPr>
          <a:xfrm rot="18998380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 descr="d2cf4c360b07a35a876a1ac8cc67628e 00_00_00-00_00_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8" y="763905"/>
            <a:ext cx="3628390" cy="2040890"/>
          </a:xfrm>
          <a:prstGeom prst="rect">
            <a:avLst/>
          </a:prstGeom>
        </p:spPr>
      </p:pic>
      <p:pic>
        <p:nvPicPr>
          <p:cNvPr id="5" name="图片 4" descr="df55ae8ac995bb314188cb9a09d49d02 00_00_00-00_00_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38" y="763905"/>
            <a:ext cx="3627198" cy="2040890"/>
          </a:xfrm>
          <a:prstGeom prst="rect">
            <a:avLst/>
          </a:prstGeom>
        </p:spPr>
      </p:pic>
      <p:pic>
        <p:nvPicPr>
          <p:cNvPr id="6" name="图片 5" descr="eaff1eec0596c4cdec91558300cc2ca4 00_00_00-00_00_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28" y="3362113"/>
            <a:ext cx="3667125" cy="24752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43990" y="2898986"/>
            <a:ext cx="1100666" cy="36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钓鱼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67904" y="2891365"/>
            <a:ext cx="1100666" cy="36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修桥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43990" y="5931323"/>
            <a:ext cx="1100666" cy="36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睡觉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7" name="图片 6" descr="9036382f37e2793ad9c183f1e905451a 00_00_00-00_00_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715" y="3368675"/>
            <a:ext cx="3627755" cy="24663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81344" y="5989743"/>
            <a:ext cx="143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割草、碎石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" name="任意多边形: 形状 8"/>
          <p:cNvSpPr/>
          <p:nvPr/>
        </p:nvSpPr>
        <p:spPr>
          <a:xfrm rot="18998380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 descr="54c9fccddf71b3a035ea978806b6c4aa 00_00_00-00_00_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31" y="1430775"/>
            <a:ext cx="3376930" cy="1899920"/>
          </a:xfrm>
          <a:prstGeom prst="rect">
            <a:avLst/>
          </a:prstGeom>
        </p:spPr>
      </p:pic>
      <p:pic>
        <p:nvPicPr>
          <p:cNvPr id="5" name="图片 4" descr="117f65ad715f59658cb98e02d8abe1dc 00_00_00-00_00_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618" y="383342"/>
            <a:ext cx="3103245" cy="2094865"/>
          </a:xfrm>
          <a:prstGeom prst="rect">
            <a:avLst/>
          </a:prstGeom>
        </p:spPr>
      </p:pic>
      <p:pic>
        <p:nvPicPr>
          <p:cNvPr id="6" name="图片 5" descr="231cb979e5455315d9df78bfc8e5aa87 00_00_00-00_00_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7" y="4173182"/>
            <a:ext cx="3007995" cy="2256155"/>
          </a:xfrm>
          <a:prstGeom prst="rect">
            <a:avLst/>
          </a:prstGeom>
        </p:spPr>
      </p:pic>
      <p:pic>
        <p:nvPicPr>
          <p:cNvPr id="7" name="图片 6" descr="b22fcfb07ea8b3edc8465150f98abcac 00_00_00-00_00_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538" y="5024365"/>
            <a:ext cx="3014980" cy="1696085"/>
          </a:xfrm>
          <a:prstGeom prst="rect">
            <a:avLst/>
          </a:prstGeom>
        </p:spPr>
      </p:pic>
      <p:pic>
        <p:nvPicPr>
          <p:cNvPr id="8" name="图片 7" descr="c6836310512864740d928da62d90a32a 00_00_00-00_00_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430" y="3665509"/>
            <a:ext cx="3818890" cy="21482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5190" y="864899"/>
            <a:ext cx="1100666" cy="36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浇水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11124" y="3559853"/>
            <a:ext cx="110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养殖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32312" y="4517668"/>
            <a:ext cx="1100666" cy="36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喂食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8512" y="3154703"/>
            <a:ext cx="159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圣诞节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88713" y="2542396"/>
            <a:ext cx="222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夜晚灯效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" name="图片 1" descr="6a804f347335871145eef8e92fe38414 00_00_00-00_00_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2430" y="864899"/>
            <a:ext cx="3818890" cy="21483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48512" y="6212405"/>
            <a:ext cx="159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挖矿、开宝箱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任意多边形: 形状 8"/>
          <p:cNvSpPr/>
          <p:nvPr/>
        </p:nvSpPr>
        <p:spPr>
          <a:xfrm rot="13598377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560" y="2643505"/>
            <a:ext cx="7074535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C++ Features</a:t>
            </a:r>
            <a:endParaRPr lang="en-US" altLang="zh-CN" sz="54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2678381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7827" y="296928"/>
            <a:ext cx="3657598" cy="645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sym typeface="+mn-ea"/>
              </a:rPr>
              <a:t>多态</a:t>
            </a:r>
            <a:endParaRPr lang="zh-CN" altLang="en-US" sz="36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1036955"/>
            <a:ext cx="4555490" cy="20885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3125470"/>
            <a:ext cx="6067425" cy="266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" y="3392170"/>
            <a:ext cx="3591560" cy="2952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77825" y="3687445"/>
            <a:ext cx="6067425" cy="2771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en-US" altLang="zh-CN" b="1" dirty="0">
                <a:solidFill>
                  <a:schemeClr val="bg1"/>
                </a:solidFill>
              </a:rPr>
              <a:t>在 抽象基类NPC </a:t>
            </a:r>
            <a:r>
              <a:rPr lang="zh-CN" altLang="en-US" b="1" dirty="0">
                <a:solidFill>
                  <a:schemeClr val="bg1"/>
                </a:solidFill>
              </a:rPr>
              <a:t>类中，定义了一些基本的成员变量，如姓名、对话列表、关系、移动速度和当前动作状态。基类中也声明了一些虚函数，这些函数在派生类（具体</a:t>
            </a:r>
            <a:r>
              <a:rPr lang="en-US" altLang="zh-CN" b="1" dirty="0">
                <a:solidFill>
                  <a:schemeClr val="bg1"/>
                </a:solidFill>
              </a:rPr>
              <a:t>NPC</a:t>
            </a:r>
            <a:r>
              <a:rPr lang="zh-CN" altLang="en-US" b="1" dirty="0">
                <a:solidFill>
                  <a:schemeClr val="bg1"/>
                </a:solidFill>
              </a:rPr>
              <a:t>）中可以根据需要被重写，以实现不同的行为。通过多态性，我们能够通过基类的指针或引用来调用这些虚函数，而不关心对象的具体类型。程序在运行时会根据对象的实际类型，动态地调用相应的函数版本，从而实现不同的行为和响应。这样的设计增强了代码的灵活性和可扩展性，允许在不修改基类的情况下扩展派生类新的行为，符合面向对象设计原则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任意多边形: 形状 8"/>
          <p:cNvSpPr/>
          <p:nvPr/>
        </p:nvSpPr>
        <p:spPr>
          <a:xfrm rot="13598377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375285" y="331470"/>
            <a:ext cx="7029450" cy="770890"/>
          </a:xfrm>
        </p:spPr>
        <p:txBody>
          <a:bodyPr/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</a:rPr>
              <a:t>Singleton Pattern</a:t>
            </a:r>
            <a:r>
              <a:rPr lang="zh-CN" altLang="en-US" sz="3600" b="1" dirty="0">
                <a:solidFill>
                  <a:schemeClr val="bg1"/>
                </a:solidFill>
              </a:rPr>
              <a:t>单例模式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5285" y="1184275"/>
            <a:ext cx="9642475" cy="3037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</a:rPr>
              <a:t>C++</a:t>
            </a:r>
            <a:r>
              <a:rPr lang="zh-CN" altLang="en-US" sz="2400" dirty="0">
                <a:solidFill>
                  <a:schemeClr val="bg1"/>
                </a:solidFill>
              </a:rPr>
              <a:t>中的单例模式（</a:t>
            </a:r>
            <a:r>
              <a:rPr lang="en-US" altLang="zh-CN" sz="2400" dirty="0">
                <a:solidFill>
                  <a:schemeClr val="bg1"/>
                </a:solidFill>
              </a:rPr>
              <a:t>Singleton Pattern</a:t>
            </a:r>
            <a:r>
              <a:rPr lang="zh-CN" altLang="en-US" sz="2400" dirty="0">
                <a:solidFill>
                  <a:schemeClr val="bg1"/>
                </a:solidFill>
              </a:rPr>
              <a:t>）是一种常见的设计模式，用于确保某个类只有一个实例，并且提供一个全局访问点来获取该实例。单例模式常用于需要共享数据或全局状态的场景，比如日志记录器、配置管理器等。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just"/>
            <a:r>
              <a:rPr lang="en-US" altLang="zh-CN" sz="2400" dirty="0">
                <a:solidFill>
                  <a:schemeClr val="bg1"/>
                </a:solidFill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</a:rPr>
              <a:t>私有化构造函数：防止外部代码通过构造函数创建新的对象。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algn="just"/>
            <a:r>
              <a:rPr lang="en-US" altLang="zh-CN" sz="2400" dirty="0">
                <a:solidFill>
                  <a:schemeClr val="bg1"/>
                </a:solidFill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</a:rPr>
              <a:t>私有静态实例指针：用于存储单例的唯一实例。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algn="just"/>
            <a:r>
              <a:rPr lang="en-US" altLang="zh-CN" sz="2400" dirty="0">
                <a:solidFill>
                  <a:schemeClr val="bg1"/>
                </a:solidFill>
              </a:rPr>
              <a:t>3. </a:t>
            </a:r>
            <a:r>
              <a:rPr lang="zh-CN" altLang="en-US" sz="2400" dirty="0">
                <a:solidFill>
                  <a:schemeClr val="bg1"/>
                </a:solidFill>
              </a:rPr>
              <a:t>公共静态访问方法：提供一个全局访问点来获取该实例。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algn="just"/>
            <a:r>
              <a:rPr lang="en-US" altLang="zh-CN" sz="2400" dirty="0">
                <a:solidFill>
                  <a:schemeClr val="bg1"/>
                </a:solidFill>
              </a:rPr>
              <a:t>4. </a:t>
            </a:r>
            <a:r>
              <a:rPr lang="zh-CN" altLang="en-US" sz="2400" dirty="0">
                <a:solidFill>
                  <a:schemeClr val="bg1"/>
                </a:solidFill>
              </a:rPr>
              <a:t>禁止拷贝构造和赋值操作符：避免复制单例对象。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algn="just"/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5349875"/>
            <a:ext cx="5955665" cy="758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620" y="4360545"/>
            <a:ext cx="396621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8198377">
            <a:off x="8455414" y="-223105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3530" y="975995"/>
            <a:ext cx="6779260" cy="4817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简介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1.  </a:t>
            </a:r>
            <a:r>
              <a:rPr lang="zh-CN" altLang="en-US" sz="2800" dirty="0">
                <a:solidFill>
                  <a:schemeClr val="bg1"/>
                </a:solidFill>
              </a:rPr>
              <a:t>游戏项目简介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2.  </a:t>
            </a:r>
            <a:r>
              <a:rPr lang="zh-CN" altLang="en-US" sz="2800" dirty="0">
                <a:solidFill>
                  <a:schemeClr val="bg1"/>
                </a:solidFill>
              </a:rPr>
              <a:t>成员分工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3.  </a:t>
            </a:r>
            <a:r>
              <a:rPr lang="zh-CN" altLang="en-US" sz="2800" dirty="0">
                <a:solidFill>
                  <a:schemeClr val="bg1"/>
                </a:solidFill>
              </a:rPr>
              <a:t>技术堆栈和工具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4.  </a:t>
            </a:r>
            <a:r>
              <a:rPr lang="zh-CN" altLang="en-US" sz="2800" dirty="0">
                <a:solidFill>
                  <a:schemeClr val="bg1"/>
                </a:solidFill>
              </a:rPr>
              <a:t>项目时间线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5.  </a:t>
            </a:r>
            <a:r>
              <a:rPr lang="zh-CN" altLang="en-US" sz="2800" dirty="0">
                <a:solidFill>
                  <a:schemeClr val="bg1"/>
                </a:solidFill>
              </a:rPr>
              <a:t>功能介绍</a:t>
            </a:r>
            <a:endParaRPr lang="zh-CN" altLang="en-US" sz="2800" dirty="0">
              <a:solidFill>
                <a:schemeClr val="bg1"/>
              </a:solidFill>
            </a:endParaRPr>
          </a:p>
          <a:p>
            <a:pPr marL="457200" lvl="1" indent="457200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6.  </a:t>
            </a:r>
            <a:r>
              <a:rPr lang="zh-CN" altLang="en-US" sz="2800" dirty="0">
                <a:solidFill>
                  <a:schemeClr val="bg1"/>
                </a:solidFill>
              </a:rPr>
              <a:t>加分项介绍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2678381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155" y="259368"/>
            <a:ext cx="63482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代码安全相关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155" y="905699"/>
            <a:ext cx="622144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effectLst/>
              </a:rPr>
              <a:t>try-catch</a:t>
            </a:r>
            <a:r>
              <a:rPr lang="zh-CN" altLang="en-US" b="1" dirty="0">
                <a:solidFill>
                  <a:schemeClr val="bg1"/>
                </a:solidFill>
                <a:effectLst/>
              </a:rPr>
              <a:t>是编程语言中用于错误处理的结构，它允许程序在可能发生错误的代码块（</a:t>
            </a:r>
            <a:r>
              <a:rPr lang="en-US" altLang="zh-CN" b="1" dirty="0">
                <a:solidFill>
                  <a:schemeClr val="bg1"/>
                </a:solidFill>
                <a:effectLst/>
              </a:rPr>
              <a:t>try </a:t>
            </a:r>
            <a:r>
              <a:rPr lang="zh-CN" altLang="en-US" b="1" dirty="0">
                <a:solidFill>
                  <a:schemeClr val="bg1"/>
                </a:solidFill>
                <a:effectLst/>
              </a:rPr>
              <a:t>块）中执行操作，并在捕获到错误或异常时在另一个代码块（</a:t>
            </a:r>
            <a:r>
              <a:rPr lang="en-US" altLang="zh-CN" b="1" dirty="0">
                <a:solidFill>
                  <a:schemeClr val="bg1"/>
                </a:solidFill>
                <a:effectLst/>
              </a:rPr>
              <a:t>catch </a:t>
            </a:r>
            <a:r>
              <a:rPr lang="zh-CN" altLang="en-US" b="1" dirty="0">
                <a:solidFill>
                  <a:schemeClr val="bg1"/>
                </a:solidFill>
                <a:effectLst/>
              </a:rPr>
              <a:t>块）中处理这些错误。它的作用和使用场景可以概括为以下几点：</a:t>
            </a:r>
            <a:endParaRPr lang="zh-CN" altLang="en-US" b="1" dirty="0">
              <a:solidFill>
                <a:schemeClr val="bg1"/>
              </a:solidFill>
              <a:effectLst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异常处理：当程序运行过程中遇到不可预期的情况（如除零错误、文件未找到等异常），</a:t>
            </a:r>
            <a:r>
              <a:rPr lang="en-US" altLang="zh-CN" b="1" dirty="0">
                <a:solidFill>
                  <a:schemeClr val="bg1"/>
                </a:solidFill>
                <a:effectLst/>
              </a:rPr>
              <a:t>try-catch </a:t>
            </a:r>
            <a:r>
              <a:rPr lang="zh-CN" altLang="en-US" b="1" dirty="0">
                <a:solidFill>
                  <a:schemeClr val="bg1"/>
                </a:solidFill>
                <a:effectLst/>
              </a:rPr>
              <a:t>可以捕获这些异常，防止程序直接崩溃，提高程序的健壮性和用户体验。</a:t>
            </a:r>
            <a:endParaRPr lang="zh-CN" altLang="en-US" b="1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资源管理：在 </a:t>
            </a:r>
            <a:r>
              <a:rPr lang="en-US" altLang="zh-CN" b="1" dirty="0">
                <a:solidFill>
                  <a:schemeClr val="bg1"/>
                </a:solidFill>
                <a:effectLst/>
              </a:rPr>
              <a:t>try </a:t>
            </a:r>
            <a:r>
              <a:rPr lang="zh-CN" altLang="en-US" b="1" dirty="0">
                <a:solidFill>
                  <a:schemeClr val="bg1"/>
                </a:solidFill>
                <a:effectLst/>
              </a:rPr>
              <a:t>语句块中可以获取和使用资源，在与之配套的 </a:t>
            </a:r>
            <a:r>
              <a:rPr lang="en-US" altLang="zh-CN" b="1" dirty="0">
                <a:solidFill>
                  <a:schemeClr val="bg1"/>
                </a:solidFill>
                <a:effectLst/>
              </a:rPr>
              <a:t>finally </a:t>
            </a:r>
            <a:r>
              <a:rPr lang="zh-CN" altLang="en-US" b="1" dirty="0">
                <a:solidFill>
                  <a:schemeClr val="bg1"/>
                </a:solidFill>
                <a:effectLst/>
              </a:rPr>
              <a:t>块或使用 </a:t>
            </a:r>
            <a:r>
              <a:rPr lang="en-US" altLang="zh-CN" b="1" dirty="0">
                <a:solidFill>
                  <a:schemeClr val="bg1"/>
                </a:solidFill>
                <a:effectLst/>
              </a:rPr>
              <a:t>try-with-resources</a:t>
            </a:r>
            <a:r>
              <a:rPr lang="zh-CN" altLang="en-US" b="1" dirty="0">
                <a:solidFill>
                  <a:schemeClr val="bg1"/>
                </a:solidFill>
                <a:effectLst/>
              </a:rPr>
              <a:t>（某些语言支持）来确保即使发生异常也能正确释放或关闭资源。</a:t>
            </a:r>
            <a:endParaRPr lang="zh-CN" altLang="en-US" b="1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错误恢复：通过在 </a:t>
            </a:r>
            <a:r>
              <a:rPr lang="en-US" altLang="zh-CN" b="1" dirty="0">
                <a:solidFill>
                  <a:schemeClr val="bg1"/>
                </a:solidFill>
                <a:effectLst/>
              </a:rPr>
              <a:t>catch </a:t>
            </a:r>
            <a:r>
              <a:rPr lang="zh-CN" altLang="en-US" b="1" dirty="0">
                <a:solidFill>
                  <a:schemeClr val="bg1"/>
                </a:solidFill>
                <a:effectLst/>
              </a:rPr>
              <a:t>块中编写逻辑，程序可以在遇到错误后尝试采取补救措施，比如回滚事务、重试操作或给出用户友好的错误提示，从而恢复程序到一个稳定状态。</a:t>
            </a:r>
            <a:endParaRPr lang="zh-CN" altLang="en-US" b="1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日志记录：在 </a:t>
            </a:r>
            <a:r>
              <a:rPr lang="en-US" altLang="zh-CN" b="1" dirty="0">
                <a:solidFill>
                  <a:schemeClr val="bg1"/>
                </a:solidFill>
                <a:effectLst/>
              </a:rPr>
              <a:t>catch </a:t>
            </a:r>
            <a:r>
              <a:rPr lang="zh-CN" altLang="en-US" b="1" dirty="0">
                <a:solidFill>
                  <a:schemeClr val="bg1"/>
                </a:solidFill>
                <a:effectLst/>
              </a:rPr>
              <a:t>块中记录异常信息到日志文件，便于开发者后期分析问题原因，进行调试和优化。</a:t>
            </a:r>
            <a:endParaRPr lang="zh-CN" altLang="en-US" b="1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业务逻辑控制：在某些场景下，异常处理也可用于实现特定的业务逻辑分支，比如基于不同类型的异常做出不同的业务响应。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2594610"/>
            <a:ext cx="440817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任意多边形: 形状 8"/>
          <p:cNvSpPr/>
          <p:nvPr/>
        </p:nvSpPr>
        <p:spPr>
          <a:xfrm rot="13598377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172720" y="153035"/>
            <a:ext cx="3277235" cy="780415"/>
          </a:xfrm>
        </p:spPr>
        <p:txBody>
          <a:bodyPr/>
          <a:lstStyle/>
          <a:p>
            <a:pPr algn="l"/>
            <a:r>
              <a:rPr lang="en-US" altLang="zh-CN" sz="3600" dirty="0" err="1">
                <a:solidFill>
                  <a:schemeClr val="bg1"/>
                </a:solidFill>
                <a:latin typeface="+mn-lt"/>
                <a:ea typeface="+mn-lt"/>
                <a:cs typeface="+mn-lt"/>
              </a:rPr>
              <a:t>nullptr</a:t>
            </a:r>
            <a:r>
              <a:rPr lang="en-US" altLang="zh-CN" sz="3600" dirty="0">
                <a:solidFill>
                  <a:schemeClr val="bg1"/>
                </a:solidFill>
                <a:latin typeface="+mn-lt"/>
                <a:ea typeface="+mn-lt"/>
                <a:cs typeface="+mn-lt"/>
              </a:rPr>
              <a:t> </a:t>
            </a:r>
            <a:r>
              <a:rPr lang="zh-CN" altLang="en-US" sz="3600" dirty="0">
                <a:solidFill>
                  <a:schemeClr val="bg1"/>
                </a:solidFill>
                <a:latin typeface="+mn-lt"/>
                <a:ea typeface="+mn-lt"/>
                <a:cs typeface="+mn-lt"/>
              </a:rPr>
              <a:t>关键字</a:t>
            </a:r>
            <a:endParaRPr lang="zh-CN" altLang="en-US" sz="3600" dirty="0">
              <a:solidFill>
                <a:schemeClr val="bg1"/>
              </a:solidFill>
              <a:latin typeface="+mn-lt"/>
              <a:ea typeface="+mn-lt"/>
              <a:cs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2720" y="1028700"/>
            <a:ext cx="831977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err="1">
                <a:solidFill>
                  <a:schemeClr val="bg1"/>
                </a:solidFill>
              </a:rPr>
              <a:t>nullptr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是 </a:t>
            </a:r>
            <a:r>
              <a:rPr lang="en-US" altLang="zh-CN" sz="2400" dirty="0">
                <a:solidFill>
                  <a:schemeClr val="bg1"/>
                </a:solidFill>
              </a:rPr>
              <a:t>C++11 </a:t>
            </a:r>
            <a:r>
              <a:rPr lang="zh-CN" altLang="en-US" sz="2400" dirty="0">
                <a:solidFill>
                  <a:schemeClr val="bg1"/>
                </a:solidFill>
              </a:rPr>
              <a:t>引入的一个关键字，用来表示空指针（</a:t>
            </a:r>
            <a:r>
              <a:rPr lang="en-US" altLang="zh-CN" sz="2400" dirty="0">
                <a:solidFill>
                  <a:schemeClr val="bg1"/>
                </a:solidFill>
              </a:rPr>
              <a:t>null pointer</a:t>
            </a:r>
            <a:r>
              <a:rPr lang="zh-CN" altLang="en-US" sz="2400" dirty="0">
                <a:solidFill>
                  <a:schemeClr val="bg1"/>
                </a:solidFill>
              </a:rPr>
              <a:t>）。它是一个类型安全的指针常量，用于替代传统的 </a:t>
            </a:r>
            <a:r>
              <a:rPr lang="en-US" altLang="zh-CN" sz="2400" dirty="0">
                <a:solidFill>
                  <a:schemeClr val="bg1"/>
                </a:solidFill>
              </a:rPr>
              <a:t>NULL </a:t>
            </a:r>
            <a:r>
              <a:rPr lang="zh-CN" altLang="en-US" sz="2400" dirty="0">
                <a:solidFill>
                  <a:schemeClr val="bg1"/>
                </a:solidFill>
              </a:rPr>
              <a:t>或 </a:t>
            </a:r>
            <a:r>
              <a:rPr lang="en-US" altLang="zh-CN" sz="2400" dirty="0">
                <a:solidFill>
                  <a:schemeClr val="bg1"/>
                </a:solidFill>
              </a:rPr>
              <a:t>0 </a:t>
            </a:r>
            <a:r>
              <a:rPr lang="zh-CN" altLang="en-US" sz="2400" dirty="0">
                <a:solidFill>
                  <a:schemeClr val="bg1"/>
                </a:solidFill>
              </a:rPr>
              <a:t>来表示指针不指向任何有效的对象或地址。</a:t>
            </a:r>
            <a:r>
              <a:rPr lang="en-US" altLang="zh-CN" sz="2400" dirty="0">
                <a:solidFill>
                  <a:schemeClr val="bg1"/>
                </a:solidFill>
              </a:rPr>
              <a:t>NULL </a:t>
            </a:r>
            <a:r>
              <a:rPr lang="zh-CN" altLang="en-US" sz="2400" dirty="0">
                <a:solidFill>
                  <a:schemeClr val="bg1"/>
                </a:solidFill>
              </a:rPr>
              <a:t>是一个宏，通常定义为 </a:t>
            </a:r>
            <a:r>
              <a:rPr lang="en-US" altLang="zh-CN" sz="2400" dirty="0">
                <a:solidFill>
                  <a:schemeClr val="bg1"/>
                </a:solidFill>
              </a:rPr>
              <a:t>0 </a:t>
            </a:r>
            <a:r>
              <a:rPr lang="zh-CN" altLang="en-US" sz="2400" dirty="0">
                <a:solidFill>
                  <a:schemeClr val="bg1"/>
                </a:solidFill>
              </a:rPr>
              <a:t>或 </a:t>
            </a:r>
            <a:r>
              <a:rPr lang="en-US" altLang="zh-CN" sz="2400" dirty="0">
                <a:solidFill>
                  <a:schemeClr val="bg1"/>
                </a:solidFill>
              </a:rPr>
              <a:t>(void*)0</a:t>
            </a:r>
            <a:r>
              <a:rPr lang="zh-CN" altLang="en-US" sz="2400" dirty="0">
                <a:solidFill>
                  <a:schemeClr val="bg1"/>
                </a:solidFill>
              </a:rPr>
              <a:t>。在某些情况下，</a:t>
            </a:r>
            <a:r>
              <a:rPr lang="en-US" altLang="zh-CN" sz="2400" dirty="0">
                <a:solidFill>
                  <a:schemeClr val="bg1"/>
                </a:solidFill>
              </a:rPr>
              <a:t>NULL </a:t>
            </a:r>
            <a:r>
              <a:rPr lang="zh-CN" altLang="en-US" sz="2400" dirty="0">
                <a:solidFill>
                  <a:schemeClr val="bg1"/>
                </a:solidFill>
              </a:rPr>
              <a:t>可能导致二义性问题，尤其是在函数重载的情况下。</a:t>
            </a:r>
            <a:r>
              <a:rPr lang="en-US" altLang="zh-CN" sz="2400" dirty="0" err="1">
                <a:solidFill>
                  <a:schemeClr val="bg1"/>
                </a:solidFill>
              </a:rPr>
              <a:t>nullptr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被设计为消除这些问题，因为它具有明确的类型 </a:t>
            </a:r>
            <a:r>
              <a:rPr lang="en-US" altLang="zh-CN" sz="2400" dirty="0">
                <a:solidFill>
                  <a:schemeClr val="bg1"/>
                </a:solidFill>
              </a:rPr>
              <a:t>std::</a:t>
            </a:r>
            <a:r>
              <a:rPr lang="en-US" altLang="zh-CN" sz="2400" dirty="0" err="1">
                <a:solidFill>
                  <a:schemeClr val="bg1"/>
                </a:solidFill>
              </a:rPr>
              <a:t>nullptr_t</a:t>
            </a:r>
            <a:r>
              <a:rPr lang="zh-CN" altLang="en-US" sz="2400" dirty="0">
                <a:solidFill>
                  <a:schemeClr val="bg1"/>
                </a:solidFill>
              </a:rPr>
              <a:t>，不会被错误地解释为整型。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18" y="4079271"/>
            <a:ext cx="5287113" cy="9431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35" y="3427730"/>
            <a:ext cx="6772275" cy="26600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任意多边形: 形状 8"/>
          <p:cNvSpPr/>
          <p:nvPr/>
        </p:nvSpPr>
        <p:spPr>
          <a:xfrm rot="13598377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5145" y="212090"/>
            <a:ext cx="3292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范围基循环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" y="1039495"/>
            <a:ext cx="5761990" cy="2155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5145" y="3258185"/>
            <a:ext cx="584517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000" b="1" dirty="0">
                <a:solidFill>
                  <a:schemeClr val="bg1"/>
                </a:solidFill>
              </a:rPr>
              <a:t>C++11 </a:t>
            </a:r>
            <a:r>
              <a:rPr lang="zh-CN" altLang="en-US" sz="2000" b="1" dirty="0">
                <a:solidFill>
                  <a:schemeClr val="bg1"/>
                </a:solidFill>
              </a:rPr>
              <a:t>引入了范围基循环（</a:t>
            </a:r>
            <a:r>
              <a:rPr lang="en-US" altLang="zh-CN" sz="2000" b="1" dirty="0">
                <a:solidFill>
                  <a:schemeClr val="bg1"/>
                </a:solidFill>
              </a:rPr>
              <a:t>range-based for loop</a:t>
            </a:r>
            <a:r>
              <a:rPr lang="zh-CN" altLang="en-US" sz="2000" b="1" dirty="0">
                <a:solidFill>
                  <a:schemeClr val="bg1"/>
                </a:solidFill>
              </a:rPr>
              <a:t>），提供了一种简洁、高效的方式遍历容器或数组的元素。其语法形式为</a:t>
            </a:r>
            <a:r>
              <a:rPr lang="en-US" altLang="zh-CN" sz="2000" b="1" dirty="0">
                <a:solidFill>
                  <a:schemeClr val="bg1"/>
                </a:solidFill>
              </a:rPr>
              <a:t> for (auto&amp; element : container)</a:t>
            </a:r>
            <a:r>
              <a:rPr lang="zh-CN" altLang="en-US" sz="2000" b="1" dirty="0">
                <a:solidFill>
                  <a:schemeClr val="bg1"/>
                </a:solidFill>
              </a:rPr>
              <a:t>，其中</a:t>
            </a:r>
            <a:r>
              <a:rPr lang="en-US" altLang="zh-CN" sz="2000" b="1" dirty="0">
                <a:solidFill>
                  <a:schemeClr val="bg1"/>
                </a:solidFill>
              </a:rPr>
              <a:t> container </a:t>
            </a:r>
            <a:r>
              <a:rPr lang="zh-CN" altLang="en-US" sz="2000" b="1" dirty="0">
                <a:solidFill>
                  <a:schemeClr val="bg1"/>
                </a:solidFill>
              </a:rPr>
              <a:t>是一个可迭代对象，</a:t>
            </a:r>
            <a:r>
              <a:rPr lang="en-US" altLang="zh-CN" sz="2000" b="1" dirty="0">
                <a:solidFill>
                  <a:schemeClr val="bg1"/>
                </a:solidFill>
              </a:rPr>
              <a:t>element </a:t>
            </a:r>
            <a:r>
              <a:rPr lang="zh-CN" altLang="en-US" sz="2000" b="1" dirty="0">
                <a:solidFill>
                  <a:schemeClr val="bg1"/>
                </a:solidFill>
              </a:rPr>
              <a:t>是每次迭代获取的元素引用或副本。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indent="457200"/>
            <a:r>
              <a:rPr lang="zh-CN" altLang="en-US" sz="2000" b="1" dirty="0">
                <a:solidFill>
                  <a:schemeClr val="bg1"/>
                </a:solidFill>
              </a:rPr>
              <a:t>相比传统的迭代器循环或索引循环，范围基循环更加直观，减少了代码的冗长和错误风险。它支持</a:t>
            </a:r>
            <a:r>
              <a:rPr lang="en-US" altLang="zh-CN" sz="2000" b="1" dirty="0">
                <a:solidFill>
                  <a:schemeClr val="bg1"/>
                </a:solidFill>
              </a:rPr>
              <a:t> STL </a:t>
            </a:r>
            <a:r>
              <a:rPr lang="zh-CN" altLang="en-US" sz="2000" b="1" dirty="0">
                <a:solidFill>
                  <a:schemeClr val="bg1"/>
                </a:solidFill>
              </a:rPr>
              <a:t>容器、原生数组及任何实现了</a:t>
            </a:r>
            <a:r>
              <a:rPr lang="en-US" altLang="zh-CN" sz="2000" b="1" dirty="0">
                <a:solidFill>
                  <a:schemeClr val="bg1"/>
                </a:solidFill>
              </a:rPr>
              <a:t> begin() </a:t>
            </a:r>
            <a:r>
              <a:rPr lang="zh-CN" altLang="en-US" sz="2000" b="1" dirty="0">
                <a:solidFill>
                  <a:schemeClr val="bg1"/>
                </a:solidFill>
              </a:rPr>
              <a:t>和</a:t>
            </a:r>
            <a:r>
              <a:rPr lang="en-US" altLang="zh-CN" sz="2000" b="1" dirty="0">
                <a:solidFill>
                  <a:schemeClr val="bg1"/>
                </a:solidFill>
              </a:rPr>
              <a:t> end() </a:t>
            </a:r>
            <a:r>
              <a:rPr lang="zh-CN" altLang="en-US" sz="2000" b="1" dirty="0">
                <a:solidFill>
                  <a:schemeClr val="bg1"/>
                </a:solidFill>
              </a:rPr>
              <a:t>方法的自定义容器。在实际使用中，可以通过传值、传引用或使用</a:t>
            </a:r>
            <a:r>
              <a:rPr lang="en-US" altLang="zh-CN" sz="2000" b="1" dirty="0">
                <a:solidFill>
                  <a:schemeClr val="bg1"/>
                </a:solidFill>
              </a:rPr>
              <a:t> const </a:t>
            </a:r>
            <a:r>
              <a:rPr lang="zh-CN" altLang="en-US" sz="2000" b="1" dirty="0">
                <a:solidFill>
                  <a:schemeClr val="bg1"/>
                </a:solidFill>
              </a:rPr>
              <a:t>修饰符来控制访问方式，既提高了代码可读性，又提升了开发效率。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任意多边形: 形状 8"/>
          <p:cNvSpPr/>
          <p:nvPr/>
        </p:nvSpPr>
        <p:spPr>
          <a:xfrm rot="13598377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5145" y="212090"/>
            <a:ext cx="4177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初始化列表语法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3565" y="2392045"/>
            <a:ext cx="58451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sz="2000" b="1" dirty="0">
                <a:solidFill>
                  <a:schemeClr val="bg1"/>
                </a:solidFill>
              </a:rPr>
              <a:t>C++11 引入了统一初始化列表语法，使用花括号 {} 提供了一种一致的初始化方式。这种语法可以用于所有类型的初始化，包括内置类型、STL 容器、自定义类等。相比传统的圆括号初始化，统一初始化语法更加直观，可以防止一些常见的解析歧义（最著名的 "最令人恼火的解析"），同时还支持聚合初始化。</a:t>
            </a:r>
            <a:endParaRPr sz="20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" y="1486535"/>
            <a:ext cx="10096500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任意多边形: 形状 8"/>
          <p:cNvSpPr/>
          <p:nvPr/>
        </p:nvSpPr>
        <p:spPr>
          <a:xfrm rot="13598377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5145" y="212090"/>
            <a:ext cx="4177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强类型枚举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3565" y="2392045"/>
            <a:ext cx="58451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sz="2000" b="1" dirty="0">
                <a:solidFill>
                  <a:schemeClr val="bg1"/>
                </a:solidFill>
              </a:rPr>
              <a:t>C++11 引入了强类型枚举（Scoped Enumerations），使用 </a:t>
            </a:r>
            <a:r>
              <a:rPr lang="en-US" sz="2000" b="1" dirty="0">
                <a:solidFill>
                  <a:schemeClr val="bg1"/>
                </a:solidFill>
              </a:rPr>
              <a:t>“</a:t>
            </a:r>
            <a:r>
              <a:rPr sz="2000" b="1" dirty="0">
                <a:solidFill>
                  <a:schemeClr val="bg1"/>
                </a:solidFill>
              </a:rPr>
              <a:t>enum class</a:t>
            </a:r>
            <a:r>
              <a:rPr lang="en-US" sz="2000" b="1" dirty="0">
                <a:solidFill>
                  <a:schemeClr val="bg1"/>
                </a:solidFill>
              </a:rPr>
              <a:t>”</a:t>
            </a:r>
            <a:r>
              <a:rPr sz="2000" b="1" dirty="0">
                <a:solidFill>
                  <a:schemeClr val="bg1"/>
                </a:solidFill>
              </a:rPr>
              <a:t> 语法。与传统的 </a:t>
            </a:r>
            <a:r>
              <a:rPr lang="en-US" sz="2000" b="1" dirty="0">
                <a:solidFill>
                  <a:schemeClr val="bg1"/>
                </a:solidFill>
              </a:rPr>
              <a:t>“</a:t>
            </a:r>
            <a:r>
              <a:rPr sz="2000" b="1" dirty="0">
                <a:solidFill>
                  <a:schemeClr val="bg1"/>
                </a:solidFill>
              </a:rPr>
              <a:t>enum</a:t>
            </a:r>
            <a:r>
              <a:rPr lang="en-US" sz="2000" b="1" dirty="0">
                <a:solidFill>
                  <a:schemeClr val="bg1"/>
                </a:solidFill>
              </a:rPr>
              <a:t>”</a:t>
            </a:r>
            <a:r>
              <a:rPr sz="2000" b="1" dirty="0">
                <a:solidFill>
                  <a:schemeClr val="bg1"/>
                </a:solidFill>
              </a:rPr>
              <a:t>相比，强类型枚举提供了更好的类型安全性和作用域控制。</a:t>
            </a:r>
            <a:endParaRPr sz="2000" b="1" dirty="0">
              <a:solidFill>
                <a:schemeClr val="bg1"/>
              </a:solidFill>
            </a:endParaRPr>
          </a:p>
          <a:p>
            <a:pPr indent="457200"/>
            <a:r>
              <a:rPr sz="2000" b="1" dirty="0">
                <a:solidFill>
                  <a:schemeClr val="bg1"/>
                </a:solidFill>
              </a:rPr>
              <a:t>枚举成员被限定在枚举类型的作用域内，防止命名冲突；同时不会隐式转换为整数类型，避免了意外的类型转换。这种方式更符合现代 C++ 的类型安全理念，有助于编写更可靠的代码。</a:t>
            </a:r>
            <a:endParaRPr sz="2000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05" y="857250"/>
            <a:ext cx="2135505" cy="1372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505" y="474980"/>
            <a:ext cx="2305685" cy="1754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85" y="780415"/>
            <a:ext cx="2545080" cy="14490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任意多边形: 形状 8"/>
          <p:cNvSpPr/>
          <p:nvPr/>
        </p:nvSpPr>
        <p:spPr>
          <a:xfrm rot="13598377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5145" y="212090"/>
            <a:ext cx="4177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移动语义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3565" y="2392045"/>
            <a:ext cx="584517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sz="2000" b="1" dirty="0">
                <a:solidFill>
                  <a:schemeClr val="bg1"/>
                </a:solidFill>
              </a:rPr>
              <a:t>C++11 引入了移动语义（Move Semantics），这是一个通过转移资源所有权来优化性能的特性。传统的复制操作会创建对象的副本，而移动语义允许我们将资源（如动态分配的内存）从一个对象直接转移到另一个对象，避免了不必要的复制开销。这在处理大型容器或独占资源时特别有用。</a:t>
            </a:r>
            <a:endParaRPr sz="2000" b="1" dirty="0">
              <a:solidFill>
                <a:schemeClr val="bg1"/>
              </a:solidFill>
            </a:endParaRPr>
          </a:p>
          <a:p>
            <a:pPr indent="457200"/>
            <a:r>
              <a:rPr lang="zh-CN" sz="2000" b="1" dirty="0">
                <a:solidFill>
                  <a:schemeClr val="bg1"/>
                </a:solidFill>
              </a:rPr>
              <a:t>用在保存农作物信息时，创建了一个临时容器（</a:t>
            </a:r>
            <a:r>
              <a:rPr lang="en-US" altLang="zh-CN" sz="2000" b="1" dirty="0">
                <a:solidFill>
                  <a:schemeClr val="bg1"/>
                </a:solidFill>
              </a:rPr>
              <a:t>newCropInfos</a:t>
            </a:r>
            <a:r>
              <a:rPr lang="zh-CN" sz="2000" b="1" dirty="0">
                <a:solidFill>
                  <a:schemeClr val="bg1"/>
                </a:solidFill>
              </a:rPr>
              <a:t>）用于遍历，在遍历后该容器不再需要，故直接转移内存所有权，避免多余内存消耗。</a:t>
            </a:r>
            <a:endParaRPr lang="zh-CN" sz="20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95" y="1286510"/>
            <a:ext cx="424815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" name="任意多边形: 形状 8"/>
          <p:cNvSpPr/>
          <p:nvPr/>
        </p:nvSpPr>
        <p:spPr>
          <a:xfrm rot="8078377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55047" y="2367171"/>
            <a:ext cx="5551251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汇报到此结束</a:t>
            </a:r>
            <a:r>
              <a:rPr lang="en-US" altLang="zh-CN" sz="6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          	</a:t>
            </a:r>
            <a:r>
              <a:rPr lang="zh-CN" altLang="en-US" sz="6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谢谢！</a:t>
            </a:r>
            <a:endParaRPr lang="zh-CN" altLang="en-US" sz="66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8198377">
            <a:off x="8455414" y="-223105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830" y="299085"/>
            <a:ext cx="76434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游戏项目简介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2" y="1596045"/>
            <a:ext cx="8142972" cy="36659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67125" y="-57752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8198377">
            <a:off x="8432059" y="-223105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1930" y="159385"/>
            <a:ext cx="2627630" cy="970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成员分工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585" y="1090708"/>
            <a:ext cx="177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郑功灿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54019" y="1090708"/>
            <a:ext cx="177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徐浩然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7169" y="1090708"/>
            <a:ext cx="177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于闻达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7215" y="1090708"/>
            <a:ext cx="177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吴瑞翔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75305" y="1609725"/>
            <a:ext cx="209105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农场功能</a:t>
            </a:r>
            <a:endParaRPr lang="zh-CN" alt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(Crop/</a:t>
            </a:r>
            <a:r>
              <a:rPr lang="en-US" altLang="zh-CN" sz="1400" b="1" dirty="0" err="1">
                <a:solidFill>
                  <a:schemeClr val="bg1"/>
                </a:solidFill>
              </a:rPr>
              <a:t>Cropmanager</a:t>
            </a:r>
            <a:r>
              <a:rPr lang="en-US" altLang="zh-CN" sz="1400" b="1" dirty="0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农作物设计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·</a:t>
            </a:r>
            <a:r>
              <a:rPr lang="zh-CN" altLang="en-US" sz="1600" dirty="0">
                <a:solidFill>
                  <a:schemeClr val="bg1"/>
                </a:solidFill>
              </a:rPr>
              <a:t>农作物种植、生长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农作物干旱、虫害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背包与物品相关</a:t>
            </a:r>
            <a:endParaRPr lang="zh-CN" altLang="en-US" sz="16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100" b="1" dirty="0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 sz="1100" b="1" dirty="0" err="1">
                <a:solidFill>
                  <a:schemeClr val="bg1"/>
                </a:solidFill>
                <a:sym typeface="+mn-ea"/>
              </a:rPr>
              <a:t>ItemSystem</a:t>
            </a:r>
            <a:r>
              <a:rPr lang="en-US" altLang="zh-CN" sz="1100" b="1" dirty="0">
                <a:solidFill>
                  <a:schemeClr val="bg1"/>
                </a:solidFill>
                <a:sym typeface="+mn-ea"/>
              </a:rPr>
              <a:t>/</a:t>
            </a:r>
            <a:r>
              <a:rPr lang="en-US" altLang="zh-CN" sz="1100" b="1" dirty="0" err="1">
                <a:solidFill>
                  <a:schemeClr val="bg1"/>
                </a:solidFill>
                <a:sym typeface="+mn-ea"/>
              </a:rPr>
              <a:t>InventoryUI</a:t>
            </a:r>
            <a:r>
              <a:rPr lang="en-US" altLang="zh-CN" sz="1100" b="1" dirty="0">
                <a:solidFill>
                  <a:schemeClr val="bg1"/>
                </a:solidFill>
                <a:sym typeface="+mn-ea"/>
              </a:rPr>
              <a:t>)</a:t>
            </a:r>
            <a:endParaRPr lang="zh-CN" altLang="en-US" sz="11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背包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UI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物品增删改查接口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钓鱼功能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 sz="1400" b="1" dirty="0" err="1">
                <a:solidFill>
                  <a:schemeClr val="bg1"/>
                </a:solidFill>
                <a:sym typeface="+mn-ea"/>
              </a:rPr>
              <a:t>FishingSystem</a:t>
            </a: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)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钓鱼逻辑设计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钓鱼相关提示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人物移动及动画</a:t>
            </a:r>
            <a:endParaRPr lang="zh-CN" altLang="en-US" sz="16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工具</a:t>
            </a:r>
            <a:r>
              <a:rPr lang="en-US" altLang="zh-CN" sz="1600" b="1" dirty="0">
                <a:solidFill>
                  <a:schemeClr val="bg1"/>
                </a:solidFill>
                <a:sym typeface="+mn-ea"/>
              </a:rPr>
              <a:t>UI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及动作动画</a:t>
            </a:r>
            <a:endParaRPr lang="zh-CN" altLang="en-US" sz="16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作物</a:t>
            </a:r>
            <a:r>
              <a:rPr lang="en-US" altLang="zh-CN" sz="1600" b="1" dirty="0">
                <a:solidFill>
                  <a:schemeClr val="bg1"/>
                </a:solidFill>
                <a:sym typeface="+mn-ea"/>
              </a:rPr>
              <a:t>UI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显示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44275" y="1609725"/>
            <a:ext cx="257941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技能系统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（</a:t>
            </a:r>
            <a:r>
              <a:rPr lang="en-US" altLang="zh-CN" sz="1600" b="1" dirty="0" err="1">
                <a:solidFill>
                  <a:schemeClr val="bg1"/>
                </a:solidFill>
              </a:rPr>
              <a:t>skillSystem</a:t>
            </a:r>
            <a:r>
              <a:rPr lang="zh-CN" altLang="en-US" sz="1600" b="1" dirty="0">
                <a:solidFill>
                  <a:schemeClr val="bg1"/>
                </a:solidFill>
              </a:rPr>
              <a:t>、</a:t>
            </a:r>
            <a:r>
              <a:rPr lang="en-US" altLang="zh-CN" sz="1600" b="1" dirty="0" err="1">
                <a:solidFill>
                  <a:schemeClr val="bg1"/>
                </a:solidFill>
              </a:rPr>
              <a:t>skillUI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实现等级系统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·</a:t>
            </a:r>
            <a:r>
              <a:rPr lang="zh-CN" altLang="en-US" sz="1600" dirty="0">
                <a:solidFill>
                  <a:schemeClr val="bg1"/>
                </a:solidFill>
              </a:rPr>
              <a:t>经验获取机制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等级系统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UI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技能加成效果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农场功能</a:t>
            </a:r>
            <a:endParaRPr lang="zh-CN" alt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(</a:t>
            </a:r>
            <a:r>
              <a:rPr lang="en-US" altLang="zh-CN" sz="1400" b="1" dirty="0" err="1">
                <a:solidFill>
                  <a:schemeClr val="bg1"/>
                </a:solidFill>
              </a:rPr>
              <a:t>Cropmanager</a:t>
            </a:r>
            <a:r>
              <a:rPr lang="en-US" altLang="zh-CN" sz="1400" b="1" dirty="0">
                <a:solidFill>
                  <a:schemeClr val="bg1"/>
                </a:solidFill>
              </a:rPr>
              <a:t>)</a:t>
            </a:r>
            <a:endParaRPr lang="zh-CN" alt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农作物浇水功能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·</a:t>
            </a:r>
            <a:r>
              <a:rPr lang="zh-CN" altLang="en-US" sz="1600" dirty="0">
                <a:solidFill>
                  <a:schemeClr val="bg1"/>
                </a:solidFill>
              </a:rPr>
              <a:t>农场资源刷新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碎石、除草功能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宝箱功能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(Chest)</a:t>
            </a:r>
            <a:endParaRPr lang="en-US" altLang="zh-CN" sz="14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·</a:t>
            </a:r>
            <a:r>
              <a:rPr lang="zh-CN" altLang="en-US" sz="1600" dirty="0">
                <a:solidFill>
                  <a:schemeClr val="bg1"/>
                </a:solidFill>
              </a:rPr>
              <a:t>矿洞宝箱每日刷新</a:t>
            </a:r>
            <a:endParaRPr lang="zh-CN" altLang="en-US" sz="16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宝箱开启机制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随机生成宝箱物品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8100" y="1609725"/>
            <a:ext cx="2192595" cy="337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Tiled</a:t>
            </a:r>
            <a:r>
              <a:rPr lang="zh-CN" altLang="en-US" sz="1600" b="1" dirty="0">
                <a:solidFill>
                  <a:schemeClr val="bg1"/>
                </a:solidFill>
              </a:rPr>
              <a:t>地图绘制</a:t>
            </a:r>
            <a:endParaRPr lang="zh-CN" altLang="en-US" sz="16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Scene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类及其派生类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Weather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类及其派生类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Event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类及其派生类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sym typeface="+mn-ea"/>
              </a:rPr>
              <a:t>GameTime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类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sym typeface="+mn-ea"/>
              </a:rPr>
              <a:t>GameMap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类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背景音乐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sym typeface="+mn-ea"/>
              </a:rPr>
              <a:t>LightManager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类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sym typeface="+mn-ea"/>
              </a:rPr>
              <a:t>WeatherManager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类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87700" y="1609725"/>
            <a:ext cx="2279650" cy="5088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NPC</a:t>
            </a:r>
            <a:r>
              <a:rPr lang="zh-CN" altLang="en-US" sz="1600" b="1" dirty="0">
                <a:solidFill>
                  <a:schemeClr val="bg1"/>
                </a:solidFill>
              </a:rPr>
              <a:t>交互功能</a:t>
            </a:r>
            <a:endParaRPr lang="zh-CN" alt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(NPC)</a:t>
            </a:r>
            <a:endParaRPr lang="zh-CN" altLang="en-US" sz="1400" b="1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NPC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随机对话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·</a:t>
            </a:r>
            <a:r>
              <a:rPr lang="en-US" altLang="zh-CN" sz="1600" dirty="0">
                <a:solidFill>
                  <a:schemeClr val="bg1"/>
                </a:solidFill>
              </a:rPr>
              <a:t>NPC</a:t>
            </a:r>
            <a:r>
              <a:rPr lang="zh-CN" altLang="en-US" sz="1600" dirty="0">
                <a:solidFill>
                  <a:schemeClr val="bg1"/>
                </a:solidFill>
              </a:rPr>
              <a:t>分配任务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NPC移动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、送礼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NPC好感度和建立关系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动物养殖系统</a:t>
            </a:r>
            <a:endParaRPr lang="zh-CN" altLang="en-US" sz="16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200" b="1" dirty="0">
                <a:solidFill>
                  <a:schemeClr val="bg1"/>
                </a:solidFill>
                <a:sym typeface="+mn-ea"/>
              </a:rPr>
              <a:t>(AnimalSystem)</a:t>
            </a:r>
            <a:endParaRPr lang="zh-CN" altLang="en-US" sz="12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sz="1600" dirty="0">
                <a:solidFill>
                  <a:schemeClr val="bg1"/>
                </a:solidFill>
                <a:sym typeface="+mn-ea"/>
              </a:rPr>
              <a:t>动物行走及静止</a:t>
            </a:r>
            <a:endParaRPr lang="en-US" altLang="zh-CN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动物喂食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砍树功能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(TreeCutting</a:t>
            </a:r>
            <a:r>
              <a:rPr lang="en-US" altLang="zh-CN" sz="1400" b="1" dirty="0" err="1">
                <a:solidFill>
                  <a:schemeClr val="bg1"/>
                </a:solidFill>
                <a:sym typeface="+mn-ea"/>
              </a:rPr>
              <a:t>System</a:t>
            </a: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)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挖矿功能</a:t>
            </a:r>
            <a:endParaRPr lang="zh-CN" altLang="en-US" sz="16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 sz="1400" b="1" dirty="0" err="1">
                <a:solidFill>
                  <a:schemeClr val="bg1"/>
                </a:solidFill>
                <a:sym typeface="+mn-ea"/>
              </a:rPr>
              <a:t>MiningSystem</a:t>
            </a: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)</a:t>
            </a:r>
            <a:endParaRPr lang="zh-CN" altLang="en-US" sz="14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鼠标指针显示转换</a:t>
            </a:r>
            <a:endParaRPr lang="zh-CN" altLang="en-US" sz="1600" b="1" dirty="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1600" b="1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352173" y="2309812"/>
            <a:ext cx="3342666" cy="2521907"/>
            <a:chOff x="8265401" y="2155971"/>
            <a:chExt cx="2855004" cy="203234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65401" y="2155971"/>
              <a:ext cx="1448666" cy="202139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7319" y="2155971"/>
              <a:ext cx="1113296" cy="200915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00615" y="2155971"/>
              <a:ext cx="719790" cy="2032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8198377">
            <a:off x="8391914" y="-2221428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530" y="260985"/>
            <a:ext cx="8036560" cy="826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技术堆栈和工具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42" name="Picture 18" descr="没有照片描述。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90" y="1317625"/>
            <a:ext cx="1092835" cy="10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565" y="1315085"/>
            <a:ext cx="97409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95" y="1315085"/>
            <a:ext cx="1029335" cy="1058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3390" y="2640330"/>
            <a:ext cx="2555875" cy="3867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>
                <a:solidFill>
                  <a:schemeClr val="bg1"/>
                </a:solidFill>
                <a:ea typeface="+mn-lt"/>
                <a:cs typeface="+mn-lt"/>
              </a:rPr>
              <a:t>项目选择</a:t>
            </a:r>
            <a:r>
              <a:rPr lang="en-US" altLang="zh-CN" sz="2000">
                <a:solidFill>
                  <a:schemeClr val="bg1"/>
                </a:solidFill>
                <a:ea typeface="+mn-lt"/>
                <a:cs typeface="+mn-lt"/>
              </a:rPr>
              <a:t>Cocos2d-x 3.17.2</a:t>
            </a:r>
            <a:r>
              <a:rPr lang="zh-CN" altLang="en-US" sz="2000">
                <a:solidFill>
                  <a:schemeClr val="bg1"/>
                </a:solidFill>
                <a:ea typeface="+mn-lt"/>
                <a:cs typeface="+mn-lt"/>
              </a:rPr>
              <a:t>版本进行开发。</a:t>
            </a:r>
            <a:endParaRPr lang="en-US" altLang="zh-CN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altLang="zh-CN" sz="2000">
                <a:solidFill>
                  <a:schemeClr val="bg1"/>
                </a:solidFill>
                <a:ea typeface="+mn-lt"/>
                <a:cs typeface="+mn-lt"/>
              </a:rPr>
              <a:t>Cocos2d-x 3.17.2是3.x系列的最后稳定版本，拥有完善的中文文档和丰富的社区资源。作为一个成熟的版本，它具有优秀的性能表现和跨平台兼容性，</a:t>
            </a:r>
            <a:r>
              <a:rPr lang="zh-CN" altLang="en-US" sz="2000">
                <a:solidFill>
                  <a:schemeClr val="bg1"/>
                </a:solidFill>
                <a:ea typeface="+mn-lt"/>
                <a:cs typeface="+mn-lt"/>
              </a:rPr>
              <a:t>且现有使用教程较多，</a:t>
            </a:r>
            <a:r>
              <a:rPr lang="en-US" altLang="zh-CN" sz="2000">
                <a:solidFill>
                  <a:schemeClr val="bg1"/>
                </a:solidFill>
                <a:ea typeface="+mn-lt"/>
                <a:cs typeface="+mn-lt"/>
              </a:rPr>
              <a:t>特别适合作为中小型游戏开发的选择。</a:t>
            </a:r>
            <a:endParaRPr lang="en-US" altLang="zh-CN" sz="20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48965" y="2688590"/>
            <a:ext cx="2635250" cy="3782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ea typeface="+mn-lt"/>
                <a:cs typeface="+mn-lt"/>
              </a:rPr>
              <a:t>使用C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++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在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Cocos2d-x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中进行</a:t>
            </a:r>
            <a:r>
              <a:rPr lang="en-US" altLang="zh-CN" sz="2000" dirty="0" err="1">
                <a:solidFill>
                  <a:schemeClr val="bg1"/>
                </a:solidFill>
                <a:ea typeface="+mn-lt"/>
                <a:cs typeface="+mn-lt"/>
              </a:rPr>
              <a:t>开发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，</a:t>
            </a:r>
            <a:r>
              <a:rPr lang="en-US" altLang="zh-CN" sz="2000" dirty="0" err="1">
                <a:solidFill>
                  <a:schemeClr val="bg1"/>
                </a:solidFill>
                <a:ea typeface="+mn-lt"/>
                <a:cs typeface="+mn-lt"/>
              </a:rPr>
              <a:t>具有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较好</a:t>
            </a:r>
            <a:r>
              <a:rPr lang="en-US" altLang="zh-CN" sz="2000" dirty="0" err="1">
                <a:solidFill>
                  <a:schemeClr val="bg1"/>
                </a:solidFill>
                <a:ea typeface="+mn-lt"/>
                <a:cs typeface="+mn-lt"/>
              </a:rPr>
              <a:t>的性能表现和完整的面向对象特性，能够更好地实现游戏逻辑和内存管理。同时，C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++</a:t>
            </a:r>
            <a:r>
              <a:rPr lang="en-US" altLang="zh-CN" sz="2000" dirty="0" err="1">
                <a:solidFill>
                  <a:schemeClr val="bg1"/>
                </a:solidFill>
                <a:ea typeface="+mn-lt"/>
                <a:cs typeface="+mn-lt"/>
              </a:rPr>
              <a:t>作为计算机专业的核心语言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，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将其</a:t>
            </a:r>
            <a:r>
              <a:rPr lang="en-US" altLang="zh-CN" sz="2000" dirty="0" err="1">
                <a:solidFill>
                  <a:schemeClr val="bg1"/>
                </a:solidFill>
                <a:ea typeface="+mn-lt"/>
                <a:cs typeface="+mn-lt"/>
              </a:rPr>
              <a:t>结合游戏开发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，</a:t>
            </a:r>
            <a:r>
              <a:rPr lang="en-US" altLang="zh-CN" sz="2000" dirty="0" err="1">
                <a:solidFill>
                  <a:schemeClr val="bg1"/>
                </a:solidFill>
                <a:ea typeface="+mn-lt"/>
                <a:cs typeface="+mn-lt"/>
              </a:rPr>
              <a:t>不仅能加深对面向对象编程的理解，还能提供良好的学习和实践机会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。</a:t>
            </a:r>
            <a:endParaRPr lang="en-US" altLang="zh-CN" sz="20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5030" y="2688590"/>
            <a:ext cx="2476500" cy="3909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Git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能</a:t>
            </a:r>
            <a:r>
              <a:rPr lang="en-US" altLang="zh-CN" sz="2000" dirty="0" err="1">
                <a:solidFill>
                  <a:schemeClr val="bg1"/>
                </a:solidFill>
                <a:ea typeface="+mn-lt"/>
                <a:cs typeface="+mn-lt"/>
              </a:rPr>
              <a:t>有效地支持团队协作，通过促进沟通和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统一的</a:t>
            </a:r>
            <a:r>
              <a:rPr lang="en-US" altLang="zh-CN" sz="2000" dirty="0" err="1">
                <a:solidFill>
                  <a:schemeClr val="bg1"/>
                </a:solidFill>
                <a:ea typeface="+mn-lt"/>
                <a:cs typeface="+mn-lt"/>
              </a:rPr>
              <a:t>代码管理，帮助团队在项目开发过程中更有效地协同工作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。</a:t>
            </a:r>
            <a:endParaRPr lang="en-US" altLang="zh-CN" sz="20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1032" name="Picture 8" descr="tiled 的图像结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30" y="1315085"/>
            <a:ext cx="1029335" cy="105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8841015" y="2432718"/>
            <a:ext cx="2635250" cy="3782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0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Tiled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：用于创建和编辑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2D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游戏地图；图层管理；导出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TMX</a:t>
            </a:r>
            <a:r>
              <a:rPr lang="zh-CN" altLang="en-US" sz="2000" dirty="0">
                <a:solidFill>
                  <a:schemeClr val="bg1"/>
                </a:solidFill>
                <a:ea typeface="+mn-lt"/>
                <a:cs typeface="+mn-lt"/>
              </a:rPr>
              <a:t>：生成游戏可以直接使用的地图文件格式。这些功能帮助我们更高效地进行游戏地图的设计和实现。</a:t>
            </a:r>
            <a:r>
              <a:rPr lang="en-US" altLang="zh-CN" sz="2000" dirty="0">
                <a:solidFill>
                  <a:schemeClr val="bg1"/>
                </a:solidFill>
                <a:ea typeface="+mn-lt"/>
                <a:cs typeface="+mn-lt"/>
              </a:rPr>
              <a:t>。</a:t>
            </a:r>
            <a:endParaRPr lang="en-US" altLang="zh-CN" sz="20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8198377">
            <a:off x="8455414" y="-223105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530" y="260985"/>
            <a:ext cx="8036560" cy="826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项目时间线</a:t>
            </a:r>
            <a:endParaRPr lang="zh-CN" sz="320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6530" y="1007745"/>
            <a:ext cx="11159490" cy="5469255"/>
            <a:chOff x="624203" y="1130299"/>
            <a:chExt cx="11205847" cy="50038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6089650" y="1130299"/>
              <a:ext cx="0" cy="5003800"/>
            </a:xfrm>
            <a:prstGeom prst="line">
              <a:avLst/>
            </a:prstGeom>
            <a:ln w="9525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60398" y="1756654"/>
              <a:ext cx="4968876" cy="87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Stage One: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基础学习及配置环境：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学习</a:t>
              </a:r>
              <a:r>
                <a:rPr lang="en-US" altLang="zh-CN" sz="1400" b="1" dirty="0">
                  <a:solidFill>
                    <a:schemeClr val="bg1"/>
                  </a:solidFill>
                </a:rPr>
                <a:t>Cocos2d-x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官方文档，各种基类的使用方式；商讨代码规范，创建仓库，掌握</a:t>
              </a:r>
              <a:r>
                <a:rPr lang="en-US" altLang="zh-CN" sz="1400" b="1" dirty="0">
                  <a:solidFill>
                    <a:schemeClr val="bg1"/>
                  </a:solidFill>
                </a:rPr>
                <a:t>Git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的使用。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511849" y="1759427"/>
              <a:ext cx="1574626" cy="0"/>
            </a:xfrm>
            <a:prstGeom prst="line">
              <a:avLst/>
            </a:prstGeom>
            <a:ln w="9525">
              <a:solidFill>
                <a:schemeClr val="bg1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6089648" y="2242952"/>
              <a:ext cx="1574626" cy="0"/>
            </a:xfrm>
            <a:prstGeom prst="line">
              <a:avLst/>
            </a:prstGeom>
            <a:ln w="9525">
              <a:solidFill>
                <a:schemeClr val="bg1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515024" y="4661956"/>
              <a:ext cx="1574626" cy="0"/>
            </a:xfrm>
            <a:prstGeom prst="line">
              <a:avLst/>
            </a:prstGeom>
            <a:ln w="9525">
              <a:solidFill>
                <a:schemeClr val="bg1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515023" y="3181355"/>
              <a:ext cx="1574626" cy="0"/>
            </a:xfrm>
            <a:prstGeom prst="line">
              <a:avLst/>
            </a:prstGeom>
            <a:ln w="9525">
              <a:solidFill>
                <a:schemeClr val="bg1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4521374" y="1473157"/>
              <a:ext cx="1574626" cy="53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050" b="1" dirty="0">
                  <a:solidFill>
                    <a:schemeClr val="bg1"/>
                  </a:solidFill>
                </a:rPr>
                <a:t>2024.11.25~2024.12.5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
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075680" y="1941198"/>
              <a:ext cx="1574626" cy="53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050" b="1" dirty="0">
                  <a:solidFill>
                    <a:schemeClr val="bg1"/>
                  </a:solidFill>
                </a:rPr>
                <a:t>2024.12.6~2024.12.11</a:t>
              </a:r>
              <a:r>
                <a:rPr lang="en-US" altLang="zh-CN" sz="1600" b="1" dirty="0"/>
                <a:t>
</a:t>
              </a:r>
              <a:endParaRPr lang="en-US" altLang="zh-CN" sz="1600" b="1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95039" y="2888967"/>
              <a:ext cx="1627631" cy="53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050" b="1" dirty="0">
                  <a:solidFill>
                    <a:schemeClr val="bg1"/>
                  </a:solidFill>
                </a:rPr>
                <a:t>2024.12.12~2024.12.20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
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049177" y="3699643"/>
              <a:ext cx="1627631" cy="53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050" b="1" dirty="0">
                  <a:solidFill>
                    <a:schemeClr val="bg1"/>
                  </a:solidFill>
                </a:rPr>
                <a:t>2024.12.20~2024.12.21</a:t>
              </a:r>
              <a:r>
                <a:rPr lang="en-US" altLang="zh-CN" sz="1600" b="1" dirty="0"/>
                <a:t>
</a:t>
              </a:r>
              <a:endParaRPr lang="en-US" altLang="zh-CN" sz="1600" b="1" dirty="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089649" y="3991396"/>
              <a:ext cx="1574626" cy="0"/>
            </a:xfrm>
            <a:prstGeom prst="line">
              <a:avLst/>
            </a:prstGeom>
            <a:ln w="9525">
              <a:solidFill>
                <a:schemeClr val="bg1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495418" y="4390916"/>
              <a:ext cx="1627631" cy="533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050" b="1" dirty="0">
                  <a:solidFill>
                    <a:schemeClr val="bg1"/>
                  </a:solidFill>
                </a:rPr>
                <a:t>2024.12.21~2024.12.22</a:t>
              </a:r>
              <a:r>
                <a:rPr lang="en-US" altLang="zh-CN" sz="1600" b="1" dirty="0"/>
                <a:t>
</a:t>
              </a:r>
              <a:endParaRPr lang="en-US" altLang="zh-CN" sz="1600" b="1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809078" y="2304191"/>
              <a:ext cx="5020972" cy="1068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Stage Two: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搭建基础框架：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完成场景地图绘制；初步实现玩家的基础操作；实现经验等级系统；实现背包及物品增添功能；初步实现添加</a:t>
              </a:r>
              <a:r>
                <a:rPr lang="en-US" altLang="zh-CN" sz="1400" b="1" dirty="0">
                  <a:solidFill>
                    <a:schemeClr val="bg1"/>
                  </a:solidFill>
                </a:rPr>
                <a:t>NPC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及交互。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24205" y="3181590"/>
              <a:ext cx="5441950" cy="674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Stage Three: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实现了程序与用户交互的各项功能：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完成农场系统、矿洞系统、探索系统。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809078" y="4191544"/>
              <a:ext cx="4885740" cy="87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Stage Four: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增加特色功能及整体调试：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通过整合所有功能增强了整体游戏逻辑；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添加节日、季节变化、虫害等特色功能。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24203" y="4661956"/>
              <a:ext cx="5605170" cy="477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Stage Five:</a:t>
              </a:r>
              <a:endParaRPr lang="en-US" altLang="zh-CN" sz="1400" b="1" dirty="0">
                <a:solidFill>
                  <a:schemeClr val="bg1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进一步优化整体逻辑；统一测试各项功能。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8198377">
            <a:off x="8455414" y="-223105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530" y="260985"/>
            <a:ext cx="8036560" cy="826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功能介绍</a:t>
            </a:r>
            <a:endParaRPr lang="zh-CN" sz="32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2440" y="1087944"/>
            <a:ext cx="6221445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effectLst/>
              </a:rPr>
              <a:t>农场管理： 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玩家可以耕种、种植并收获多种作物，作物的成熟时间根据种类和季节变化。 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养殖包括但不限于⽜、鸡和⽺等动物。 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农场操作包括浇⽔、施肥，以及管理⼲旱和病害威胁，未及时处理会导致作物死亡。 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管理农场资源，如⽔资源、种⼦和肥料存储。 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effectLst/>
              </a:rPr>
              <a:t>社区交互： 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与镇上的居⺠建⽴关系，包括友谊和浪漫关系。 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参与定期的社区活动和节⽇庆典。 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接受并完成居⺠的委托任务，提⾼声望和收获奖励，任务包括收集特定物品、帮助修复建筑等。 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effectLst/>
              </a:rPr>
              <a:t>探索和冒险： 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探索农场周边的地区，包括森林、⼭脉和神秘洞⽳。 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挖掘矿物、钓⻥和收集稀有物品。 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effectLst/>
              </a:rPr>
              <a:t>⻆⾊成⻓和技能： 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⻆⾊技能树，包括农业、采矿、钓⻥和料理等。 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bg1"/>
                </a:solidFill>
                <a:effectLst/>
              </a:rPr>
              <a:t>随着技能提升，解锁新的作物种类、⼯具升级和烹饪⻝谱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8198377">
            <a:off x="8455414" y="-223105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6530" y="260985"/>
            <a:ext cx="8036560" cy="826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加分项介绍</a:t>
            </a:r>
            <a:endParaRPr lang="zh-CN" sz="32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4475" y="1170305"/>
            <a:ext cx="779208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ffectLst/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  <a:effectLst/>
              </a:rPr>
              <a:t>界面精美</a:t>
            </a:r>
            <a:endParaRPr lang="en-US" altLang="zh-CN" sz="2000" b="1" dirty="0">
              <a:solidFill>
                <a:schemeClr val="bg1"/>
              </a:solidFill>
              <a:effectLst/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项目目录结构清晰</a:t>
            </a:r>
            <a:endParaRPr lang="en-US" altLang="zh-CN" sz="2000" b="1" dirty="0">
              <a:solidFill>
                <a:schemeClr val="bg1"/>
              </a:solidFill>
              <a:effectLst/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程序运行不会发生崩溃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尽可能多地使用单例模式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游戏还原度高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尽可能多地使用了</a:t>
            </a:r>
            <a:r>
              <a:rPr lang="en-US" altLang="zh-CN" sz="2000" b="1" dirty="0">
                <a:solidFill>
                  <a:schemeClr val="bg1"/>
                </a:solidFill>
              </a:rPr>
              <a:t>C++11</a:t>
            </a:r>
            <a:r>
              <a:rPr lang="zh-CN" altLang="en-US" sz="2000" b="1" dirty="0">
                <a:solidFill>
                  <a:schemeClr val="bg1"/>
                </a:solidFill>
              </a:rPr>
              <a:t>特性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类型推导，构造函数参数列表初始化，基于范围的</a:t>
            </a:r>
            <a:r>
              <a:rPr lang="en-US" altLang="zh-CN" sz="2000" b="1" dirty="0">
                <a:solidFill>
                  <a:schemeClr val="bg1"/>
                </a:solidFill>
              </a:rPr>
              <a:t>for</a:t>
            </a:r>
            <a:r>
              <a:rPr lang="zh-CN" altLang="en-US" sz="2000" b="1" dirty="0">
                <a:solidFill>
                  <a:schemeClr val="bg1"/>
                </a:solidFill>
              </a:rPr>
              <a:t>循环，继承构造函数，</a:t>
            </a:r>
            <a:r>
              <a:rPr lang="en-US" altLang="zh-CN" sz="2000" b="1" dirty="0">
                <a:solidFill>
                  <a:schemeClr val="bg1"/>
                </a:solidFill>
              </a:rPr>
              <a:t>Unicode</a:t>
            </a:r>
            <a:r>
              <a:rPr lang="zh-CN" altLang="en-US" sz="2000" b="1" dirty="0">
                <a:solidFill>
                  <a:schemeClr val="bg1"/>
                </a:solidFill>
              </a:rPr>
              <a:t>编码支持，</a:t>
            </a:r>
            <a:r>
              <a:rPr lang="en-US" altLang="zh-CN" sz="2000" b="1" dirty="0">
                <a:solidFill>
                  <a:schemeClr val="bg1"/>
                </a:solidFill>
              </a:rPr>
              <a:t>try-catch</a:t>
            </a:r>
            <a:r>
              <a:rPr lang="zh-CN" altLang="en-US" sz="2000" b="1" dirty="0">
                <a:solidFill>
                  <a:schemeClr val="bg1"/>
                </a:solidFill>
              </a:rPr>
              <a:t>的使用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使用</a:t>
            </a:r>
            <a:r>
              <a:rPr lang="en-US" altLang="zh-CN" sz="2000" b="1" dirty="0">
                <a:solidFill>
                  <a:schemeClr val="bg1"/>
                </a:solidFill>
              </a:rPr>
              <a:t>git</a:t>
            </a:r>
            <a:r>
              <a:rPr lang="zh-CN" altLang="en-US" sz="2000" b="1" dirty="0">
                <a:solidFill>
                  <a:schemeClr val="bg1"/>
                </a:solidFill>
              </a:rPr>
              <a:t>来管理代码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使用</a:t>
            </a:r>
            <a:r>
              <a:rPr lang="en-US" altLang="zh-CN" sz="2000" b="1" dirty="0">
                <a:solidFill>
                  <a:schemeClr val="bg1"/>
                </a:solidFill>
              </a:rPr>
              <a:t>CCLOG</a:t>
            </a:r>
            <a:r>
              <a:rPr lang="zh-CN" altLang="en-US" sz="2000" b="1" dirty="0">
                <a:solidFill>
                  <a:schemeClr val="bg1"/>
                </a:solidFill>
              </a:rPr>
              <a:t>来调式</a:t>
            </a:r>
            <a:r>
              <a:rPr lang="en-US" altLang="zh-CN" sz="2000" b="1" dirty="0">
                <a:solidFill>
                  <a:schemeClr val="bg1"/>
                </a:solidFill>
              </a:rPr>
              <a:t>bug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愉悦的</a:t>
            </a:r>
            <a:r>
              <a:rPr lang="en-US" altLang="zh-CN" sz="2000" b="1" dirty="0">
                <a:solidFill>
                  <a:schemeClr val="bg1"/>
                </a:solidFill>
              </a:rPr>
              <a:t>BGM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天气对植物生长的影响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黑夜白天更替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鼠标样式的变化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建筑物的前景透视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</a:rPr>
              <a:t>拓展性好，后续可以轻松添加各种不一样的</a:t>
            </a:r>
            <a:r>
              <a:rPr lang="en-US" altLang="zh-CN" sz="2000" b="1" dirty="0">
                <a:solidFill>
                  <a:schemeClr val="bg1"/>
                </a:solidFill>
              </a:rPr>
              <a:t>NPC</a:t>
            </a:r>
            <a:r>
              <a:rPr lang="zh-CN" altLang="en-US" sz="2000" b="1" dirty="0">
                <a:solidFill>
                  <a:schemeClr val="bg1"/>
                </a:solidFill>
              </a:rPr>
              <a:t>，事件等等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0">
                <a:schemeClr val="tx1"/>
              </a:gs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/>
          <p:cNvSpPr/>
          <p:nvPr/>
        </p:nvSpPr>
        <p:spPr>
          <a:xfrm rot="2678381">
            <a:off x="8383659" y="-2222162"/>
            <a:ext cx="11579081" cy="11603636"/>
          </a:xfrm>
          <a:custGeom>
            <a:avLst/>
            <a:gdLst>
              <a:gd name="connsiteX0" fmla="*/ 3639228 w 4854804"/>
              <a:gd name="connsiteY0" fmla="*/ 2404499 h 4884147"/>
              <a:gd name="connsiteX1" fmla="*/ 4852915 w 4854804"/>
              <a:gd name="connsiteY1" fmla="*/ 2404499 h 4884147"/>
              <a:gd name="connsiteX2" fmla="*/ 4854804 w 4854804"/>
              <a:gd name="connsiteY2" fmla="*/ 2442208 h 4884147"/>
              <a:gd name="connsiteX3" fmla="*/ 2675590 w 4854804"/>
              <a:gd name="connsiteY3" fmla="*/ 4875835 h 4884147"/>
              <a:gd name="connsiteX4" fmla="*/ 2512243 w 4854804"/>
              <a:gd name="connsiteY4" fmla="*/ 4884147 h 4884147"/>
              <a:gd name="connsiteX5" fmla="*/ 2512243 w 4854804"/>
              <a:gd name="connsiteY5" fmla="*/ 3670413 h 4884147"/>
              <a:gd name="connsiteX6" fmla="*/ 2551496 w 4854804"/>
              <a:gd name="connsiteY6" fmla="*/ 3668400 h 4884147"/>
              <a:gd name="connsiteX7" fmla="*/ 3641103 w 4854804"/>
              <a:gd name="connsiteY7" fmla="*/ 2442208 h 4884147"/>
              <a:gd name="connsiteX8" fmla="*/ 1890 w 4854804"/>
              <a:gd name="connsiteY8" fmla="*/ 2404499 h 4884147"/>
              <a:gd name="connsiteX9" fmla="*/ 1215576 w 4854804"/>
              <a:gd name="connsiteY9" fmla="*/ 2404499 h 4884147"/>
              <a:gd name="connsiteX10" fmla="*/ 1213701 w 4854804"/>
              <a:gd name="connsiteY10" fmla="*/ 2442208 h 4884147"/>
              <a:gd name="connsiteX11" fmla="*/ 2303308 w 4854804"/>
              <a:gd name="connsiteY11" fmla="*/ 3668400 h 4884147"/>
              <a:gd name="connsiteX12" fmla="*/ 2342560 w 4854804"/>
              <a:gd name="connsiteY12" fmla="*/ 3670413 h 4884147"/>
              <a:gd name="connsiteX13" fmla="*/ 2342560 w 4854804"/>
              <a:gd name="connsiteY13" fmla="*/ 4884147 h 4884147"/>
              <a:gd name="connsiteX14" fmla="*/ 2179215 w 4854804"/>
              <a:gd name="connsiteY14" fmla="*/ 4875835 h 4884147"/>
              <a:gd name="connsiteX15" fmla="*/ 0 w 4854804"/>
              <a:gd name="connsiteY15" fmla="*/ 2442208 h 4884147"/>
              <a:gd name="connsiteX16" fmla="*/ 2342560 w 4854804"/>
              <a:gd name="connsiteY16" fmla="*/ 1 h 4884147"/>
              <a:gd name="connsiteX17" fmla="*/ 2342560 w 4854804"/>
              <a:gd name="connsiteY17" fmla="*/ 1213461 h 4884147"/>
              <a:gd name="connsiteX18" fmla="*/ 2318636 w 4854804"/>
              <a:gd name="connsiteY18" fmla="*/ 1214535 h 4884147"/>
              <a:gd name="connsiteX19" fmla="*/ 1238359 w 4854804"/>
              <a:gd name="connsiteY19" fmla="*/ 2193805 h 4884147"/>
              <a:gd name="connsiteX20" fmla="*/ 1232196 w 4854804"/>
              <a:gd name="connsiteY20" fmla="*/ 2234816 h 4884147"/>
              <a:gd name="connsiteX21" fmla="*/ 10392 w 4854804"/>
              <a:gd name="connsiteY21" fmla="*/ 2234816 h 4884147"/>
              <a:gd name="connsiteX22" fmla="*/ 12533 w 4854804"/>
              <a:gd name="connsiteY22" fmla="*/ 2192093 h 4884147"/>
              <a:gd name="connsiteX23" fmla="*/ 2194529 w 4854804"/>
              <a:gd name="connsiteY23" fmla="*/ 7064 h 4884147"/>
              <a:gd name="connsiteX24" fmla="*/ 2512243 w 4854804"/>
              <a:gd name="connsiteY24" fmla="*/ 0 h 4884147"/>
              <a:gd name="connsiteX25" fmla="*/ 2660276 w 4854804"/>
              <a:gd name="connsiteY25" fmla="*/ 7064 h 4884147"/>
              <a:gd name="connsiteX26" fmla="*/ 4842272 w 4854804"/>
              <a:gd name="connsiteY26" fmla="*/ 2192093 h 4884147"/>
              <a:gd name="connsiteX27" fmla="*/ 4844413 w 4854804"/>
              <a:gd name="connsiteY27" fmla="*/ 2234816 h 4884147"/>
              <a:gd name="connsiteX28" fmla="*/ 3622608 w 4854804"/>
              <a:gd name="connsiteY28" fmla="*/ 2234816 h 4884147"/>
              <a:gd name="connsiteX29" fmla="*/ 3616445 w 4854804"/>
              <a:gd name="connsiteY29" fmla="*/ 2193805 h 4884147"/>
              <a:gd name="connsiteX30" fmla="*/ 2536168 w 4854804"/>
              <a:gd name="connsiteY30" fmla="*/ 1214535 h 4884147"/>
              <a:gd name="connsiteX31" fmla="*/ 2512243 w 4854804"/>
              <a:gd name="connsiteY31" fmla="*/ 1213461 h 488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54804" h="4884147">
                <a:moveTo>
                  <a:pt x="3639228" y="2404499"/>
                </a:moveTo>
                <a:lnTo>
                  <a:pt x="4852915" y="2404499"/>
                </a:lnTo>
                <a:lnTo>
                  <a:pt x="4854804" y="2442208"/>
                </a:lnTo>
                <a:cubicBezTo>
                  <a:pt x="4854804" y="3708799"/>
                  <a:pt x="3899622" y="4750562"/>
                  <a:pt x="2675590" y="4875835"/>
                </a:cubicBezTo>
                <a:lnTo>
                  <a:pt x="2512243" y="4884147"/>
                </a:lnTo>
                <a:lnTo>
                  <a:pt x="2512243" y="3670413"/>
                </a:lnTo>
                <a:lnTo>
                  <a:pt x="2551496" y="3668400"/>
                </a:lnTo>
                <a:cubicBezTo>
                  <a:pt x="3163513" y="3605281"/>
                  <a:pt x="3641103" y="3080384"/>
                  <a:pt x="3641103" y="2442208"/>
                </a:cubicBezTo>
                <a:close/>
                <a:moveTo>
                  <a:pt x="1890" y="2404499"/>
                </a:moveTo>
                <a:lnTo>
                  <a:pt x="1215576" y="2404499"/>
                </a:lnTo>
                <a:lnTo>
                  <a:pt x="1213701" y="2442208"/>
                </a:lnTo>
                <a:cubicBezTo>
                  <a:pt x="1213701" y="3080384"/>
                  <a:pt x="1691292" y="3605281"/>
                  <a:pt x="2303308" y="3668400"/>
                </a:cubicBezTo>
                <a:lnTo>
                  <a:pt x="2342560" y="3670413"/>
                </a:lnTo>
                <a:lnTo>
                  <a:pt x="2342560" y="4884147"/>
                </a:lnTo>
                <a:lnTo>
                  <a:pt x="2179215" y="4875835"/>
                </a:lnTo>
                <a:cubicBezTo>
                  <a:pt x="955182" y="4750562"/>
                  <a:pt x="0" y="3708799"/>
                  <a:pt x="0" y="2442208"/>
                </a:cubicBezTo>
                <a:close/>
                <a:moveTo>
                  <a:pt x="2342560" y="1"/>
                </a:moveTo>
                <a:lnTo>
                  <a:pt x="2342560" y="1213461"/>
                </a:lnTo>
                <a:lnTo>
                  <a:pt x="2318636" y="1214535"/>
                </a:lnTo>
                <a:cubicBezTo>
                  <a:pt x="1781183" y="1263009"/>
                  <a:pt x="1344459" y="1667255"/>
                  <a:pt x="1238359" y="2193805"/>
                </a:cubicBezTo>
                <a:lnTo>
                  <a:pt x="1232196" y="2234816"/>
                </a:lnTo>
                <a:lnTo>
                  <a:pt x="10392" y="2234816"/>
                </a:lnTo>
                <a:lnTo>
                  <a:pt x="12533" y="2192093"/>
                </a:lnTo>
                <a:cubicBezTo>
                  <a:pt x="129071" y="1035649"/>
                  <a:pt x="1044910" y="117336"/>
                  <a:pt x="2194529" y="7064"/>
                </a:cubicBezTo>
                <a:close/>
                <a:moveTo>
                  <a:pt x="2512243" y="0"/>
                </a:moveTo>
                <a:lnTo>
                  <a:pt x="2660276" y="7064"/>
                </a:lnTo>
                <a:cubicBezTo>
                  <a:pt x="3809895" y="117336"/>
                  <a:pt x="4725734" y="1035649"/>
                  <a:pt x="4842272" y="2192093"/>
                </a:cubicBezTo>
                <a:lnTo>
                  <a:pt x="4844413" y="2234816"/>
                </a:lnTo>
                <a:lnTo>
                  <a:pt x="3622608" y="2234816"/>
                </a:lnTo>
                <a:lnTo>
                  <a:pt x="3616445" y="2193805"/>
                </a:lnTo>
                <a:cubicBezTo>
                  <a:pt x="3510346" y="1667255"/>
                  <a:pt x="3073622" y="1263009"/>
                  <a:pt x="2536168" y="1214535"/>
                </a:cubicBezTo>
                <a:lnTo>
                  <a:pt x="2512243" y="1213461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7271" y="2643626"/>
            <a:ext cx="3657598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总体设计</a:t>
            </a:r>
            <a:endParaRPr lang="zh-CN" altLang="en-US" sz="54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Y2E3ODUyZWMwYzYwZTgxZWQ2ZWUyZjQwYjQzMWJhZ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4418</Words>
  <Application>WPS 演示</Application>
  <PresentationFormat>宽屏</PresentationFormat>
  <Paragraphs>314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宋体</vt:lpstr>
      <vt:lpstr>Wingdings</vt:lpstr>
      <vt:lpstr>华文隶书</vt:lpstr>
      <vt:lpstr>Consolas</vt:lpstr>
      <vt:lpstr>等线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Singleton Pattern单例模式</vt:lpstr>
      <vt:lpstr>PowerPoint 演示文稿</vt:lpstr>
      <vt:lpstr>nullptr 关键字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文庆 何</dc:creator>
  <cp:lastModifiedBy>庄望</cp:lastModifiedBy>
  <cp:revision>65</cp:revision>
  <dcterms:created xsi:type="dcterms:W3CDTF">2023-12-16T09:20:00Z</dcterms:created>
  <dcterms:modified xsi:type="dcterms:W3CDTF">2024-12-22T15:58:36Z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5F622C132CFC4A689887C7995F4419F5</vt:lpwstr>
  </property>
  <property fmtid="{D5CDD505-2E9C-101B-9397-08002B2CF9AE}" pid="3" name="KSOProductBuildVer">
    <vt:lpwstr>2052-11.8.2.12187</vt:lpwstr>
  </property>
</Properties>
</file>